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 id="2147483659" r:id="rId2"/>
  </p:sldMasterIdLst>
  <p:notesMasterIdLst>
    <p:notesMasterId r:id="rId29"/>
  </p:notesMasterIdLst>
  <p:sldIdLst>
    <p:sldId id="256" r:id="rId3"/>
    <p:sldId id="259" r:id="rId4"/>
    <p:sldId id="260" r:id="rId5"/>
    <p:sldId id="261" r:id="rId6"/>
    <p:sldId id="262" r:id="rId7"/>
    <p:sldId id="277" r:id="rId8"/>
    <p:sldId id="279" r:id="rId9"/>
    <p:sldId id="280" r:id="rId10"/>
    <p:sldId id="284" r:id="rId11"/>
    <p:sldId id="283" r:id="rId12"/>
    <p:sldId id="285" r:id="rId13"/>
    <p:sldId id="286" r:id="rId14"/>
    <p:sldId id="287" r:id="rId15"/>
    <p:sldId id="266" r:id="rId16"/>
    <p:sldId id="264" r:id="rId17"/>
    <p:sldId id="288" r:id="rId18"/>
    <p:sldId id="289" r:id="rId19"/>
    <p:sldId id="269" r:id="rId20"/>
    <p:sldId id="268" r:id="rId21"/>
    <p:sldId id="290" r:id="rId22"/>
    <p:sldId id="271" r:id="rId23"/>
    <p:sldId id="291" r:id="rId24"/>
    <p:sldId id="292" r:id="rId25"/>
    <p:sldId id="293" r:id="rId26"/>
    <p:sldId id="294" r:id="rId27"/>
    <p:sldId id="295" r:id="rId28"/>
  </p:sldIdLst>
  <p:sldSz cx="18288000" cy="10287000"/>
  <p:notesSz cx="6858000" cy="9144000"/>
  <p:embeddedFontLst>
    <p:embeddedFont>
      <p:font typeface="Bahnschrift Light Condensed" panose="020B0502040204020203" pitchFamily="34" charset="0"/>
      <p:regular r:id="rId30"/>
    </p:embeddedFont>
    <p:embeddedFont>
      <p:font typeface="Bahnschrift SemiBold" panose="020B0502040204020203" pitchFamily="34" charset="0"/>
      <p:bold r:id="rId31"/>
    </p:embeddedFont>
    <p:embeddedFont>
      <p:font typeface="Bahnschrift SemiBold SemiConden" panose="020B0502040204020203" pitchFamily="34" charset="0"/>
      <p:bold r:id="rId32"/>
    </p:embeddedFont>
    <p:embeddedFont>
      <p:font typeface="Baskerville Old Face" panose="02020602080505020303" pitchFamily="18" charset="0"/>
      <p:regular r:id="rId33"/>
    </p:embeddedFont>
    <p:embeddedFont>
      <p:font typeface="Bodoni MT" panose="02070603080606020203" pitchFamily="18" charset="0"/>
      <p:regular r:id="rId34"/>
      <p:bold r:id="rId35"/>
      <p:italic r:id="rId36"/>
      <p:boldItalic r:id="rId37"/>
    </p:embeddedFont>
    <p:embeddedFont>
      <p:font typeface="Cambria Math" panose="02040503050406030204" pitchFamily="18" charset="0"/>
      <p:regular r:id="rId38"/>
    </p:embeddedFont>
    <p:embeddedFont>
      <p:font typeface="Microsoft YaHei" panose="020B0503020204020204" pitchFamily="34" charset="-122"/>
      <p:regular r:id="rId39"/>
      <p:bold r:id="rId40"/>
    </p:embeddedFont>
    <p:embeddedFont>
      <p:font typeface="Montserrat" panose="00000500000000000000" pitchFamily="2" charset="0"/>
      <p:regular r:id="rId41"/>
      <p:bold r:id="rId42"/>
      <p:italic r:id="rId43"/>
      <p:boldItalic r:id="rId44"/>
    </p:embeddedFont>
    <p:embeddedFont>
      <p:font typeface="Oswald" panose="00000500000000000000" pitchFamily="2"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29" userDrawn="1">
          <p15:clr>
            <a:srgbClr val="000000"/>
          </p15:clr>
        </p15:guide>
        <p15:guide id="2" pos="2857"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7" d="100"/>
          <a:sy n="47" d="100"/>
        </p:scale>
        <p:origin x="500" y="44"/>
      </p:cViewPr>
      <p:guideLst>
        <p:guide orient="horz" pos="2129"/>
        <p:guide pos="28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BE077F3B-E379-42F4-BE98-C4D2715B8188}"/>
            </a:ext>
          </a:extLst>
        </p:cNvPr>
        <p:cNvGrpSpPr/>
        <p:nvPr/>
      </p:nvGrpSpPr>
      <p:grpSpPr>
        <a:xfrm>
          <a:off x="0" y="0"/>
          <a:ext cx="0" cy="0"/>
          <a:chOff x="0" y="0"/>
          <a:chExt cx="0" cy="0"/>
        </a:xfrm>
      </p:grpSpPr>
      <p:sp>
        <p:nvSpPr>
          <p:cNvPr id="135" name="Google Shape;135;g35f391192_065:notes">
            <a:extLst>
              <a:ext uri="{FF2B5EF4-FFF2-40B4-BE49-F238E27FC236}">
                <a16:creationId xmlns:a16="http://schemas.microsoft.com/office/drawing/2014/main" id="{E72C84A8-0E03-02A5-15E5-CC3544906F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a:extLst>
              <a:ext uri="{FF2B5EF4-FFF2-40B4-BE49-F238E27FC236}">
                <a16:creationId xmlns:a16="http://schemas.microsoft.com/office/drawing/2014/main" id="{2B1FB345-7A03-B573-B420-09802061FF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83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24EAE8BF-ACDC-EF8D-E003-89A7F34D6B1E}"/>
            </a:ext>
          </a:extLst>
        </p:cNvPr>
        <p:cNvGrpSpPr/>
        <p:nvPr/>
      </p:nvGrpSpPr>
      <p:grpSpPr>
        <a:xfrm>
          <a:off x="0" y="0"/>
          <a:ext cx="0" cy="0"/>
          <a:chOff x="0" y="0"/>
          <a:chExt cx="0" cy="0"/>
        </a:xfrm>
      </p:grpSpPr>
      <p:sp>
        <p:nvSpPr>
          <p:cNvPr id="157" name="Google Shape;157;p5:notes">
            <a:extLst>
              <a:ext uri="{FF2B5EF4-FFF2-40B4-BE49-F238E27FC236}">
                <a16:creationId xmlns:a16="http://schemas.microsoft.com/office/drawing/2014/main" id="{5AC4B718-A4A7-5769-A82A-9A84FF2B64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5:notes">
            <a:extLst>
              <a:ext uri="{FF2B5EF4-FFF2-40B4-BE49-F238E27FC236}">
                <a16:creationId xmlns:a16="http://schemas.microsoft.com/office/drawing/2014/main" id="{D1E1D215-CCD1-0038-0E93-E954BDEBD5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7293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a:extLst>
            <a:ext uri="{FF2B5EF4-FFF2-40B4-BE49-F238E27FC236}">
              <a16:creationId xmlns:a16="http://schemas.microsoft.com/office/drawing/2014/main" id="{CEE7DB42-4035-D6B7-6F6A-6AE176428EED}"/>
            </a:ext>
          </a:extLst>
        </p:cNvPr>
        <p:cNvGrpSpPr/>
        <p:nvPr/>
      </p:nvGrpSpPr>
      <p:grpSpPr>
        <a:xfrm>
          <a:off x="0" y="0"/>
          <a:ext cx="0" cy="0"/>
          <a:chOff x="0" y="0"/>
          <a:chExt cx="0" cy="0"/>
        </a:xfrm>
      </p:grpSpPr>
      <p:sp>
        <p:nvSpPr>
          <p:cNvPr id="283" name="Google Shape;283;p9:notes">
            <a:extLst>
              <a:ext uri="{FF2B5EF4-FFF2-40B4-BE49-F238E27FC236}">
                <a16:creationId xmlns:a16="http://schemas.microsoft.com/office/drawing/2014/main" id="{03DD5492-9817-6CF7-AEAA-B30FD2B6AD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9:notes">
            <a:extLst>
              <a:ext uri="{FF2B5EF4-FFF2-40B4-BE49-F238E27FC236}">
                <a16:creationId xmlns:a16="http://schemas.microsoft.com/office/drawing/2014/main" id="{73ACA958-85B4-CCF0-7F15-09680D5297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5953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a:extLst>
            <a:ext uri="{FF2B5EF4-FFF2-40B4-BE49-F238E27FC236}">
              <a16:creationId xmlns:a16="http://schemas.microsoft.com/office/drawing/2014/main" id="{EA630461-E90F-EC4A-2F41-E47E3A38FB24}"/>
            </a:ext>
          </a:extLst>
        </p:cNvPr>
        <p:cNvGrpSpPr/>
        <p:nvPr/>
      </p:nvGrpSpPr>
      <p:grpSpPr>
        <a:xfrm>
          <a:off x="0" y="0"/>
          <a:ext cx="0" cy="0"/>
          <a:chOff x="0" y="0"/>
          <a:chExt cx="0" cy="0"/>
        </a:xfrm>
      </p:grpSpPr>
      <p:sp>
        <p:nvSpPr>
          <p:cNvPr id="283" name="Google Shape;283;p9:notes">
            <a:extLst>
              <a:ext uri="{FF2B5EF4-FFF2-40B4-BE49-F238E27FC236}">
                <a16:creationId xmlns:a16="http://schemas.microsoft.com/office/drawing/2014/main" id="{B72CC284-7863-42FD-410A-DD2E655472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9:notes">
            <a:extLst>
              <a:ext uri="{FF2B5EF4-FFF2-40B4-BE49-F238E27FC236}">
                <a16:creationId xmlns:a16="http://schemas.microsoft.com/office/drawing/2014/main" id="{F4A23632-F72C-FDB2-78C3-589FD75DD9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8892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E2FD72F6-123C-EABA-18B9-FFFF6CC1410F}"/>
            </a:ext>
          </a:extLst>
        </p:cNvPr>
        <p:cNvGrpSpPr/>
        <p:nvPr/>
      </p:nvGrpSpPr>
      <p:grpSpPr>
        <a:xfrm>
          <a:off x="0" y="0"/>
          <a:ext cx="0" cy="0"/>
          <a:chOff x="0" y="0"/>
          <a:chExt cx="0" cy="0"/>
        </a:xfrm>
      </p:grpSpPr>
      <p:sp>
        <p:nvSpPr>
          <p:cNvPr id="353" name="Google Shape;353;p13:notes">
            <a:extLst>
              <a:ext uri="{FF2B5EF4-FFF2-40B4-BE49-F238E27FC236}">
                <a16:creationId xmlns:a16="http://schemas.microsoft.com/office/drawing/2014/main" id="{A487C6D9-3A4D-9E63-4C94-5A39C1020E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3:notes">
            <a:extLst>
              <a:ext uri="{FF2B5EF4-FFF2-40B4-BE49-F238E27FC236}">
                <a16:creationId xmlns:a16="http://schemas.microsoft.com/office/drawing/2014/main" id="{AF78DA5D-3FDD-04EC-E70C-11A499A121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204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a:extLst>
            <a:ext uri="{FF2B5EF4-FFF2-40B4-BE49-F238E27FC236}">
              <a16:creationId xmlns:a16="http://schemas.microsoft.com/office/drawing/2014/main" id="{8766D7FA-1744-4B47-CD98-475FA2E4E0F7}"/>
            </a:ext>
          </a:extLst>
        </p:cNvPr>
        <p:cNvGrpSpPr/>
        <p:nvPr/>
      </p:nvGrpSpPr>
      <p:grpSpPr>
        <a:xfrm>
          <a:off x="0" y="0"/>
          <a:ext cx="0" cy="0"/>
          <a:chOff x="0" y="0"/>
          <a:chExt cx="0" cy="0"/>
        </a:xfrm>
      </p:grpSpPr>
      <p:sp>
        <p:nvSpPr>
          <p:cNvPr id="404" name="Google Shape;404;p16:notes">
            <a:extLst>
              <a:ext uri="{FF2B5EF4-FFF2-40B4-BE49-F238E27FC236}">
                <a16:creationId xmlns:a16="http://schemas.microsoft.com/office/drawing/2014/main" id="{D387192E-0953-22A5-12F4-E7F9FF0D8C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16:notes">
            <a:extLst>
              <a:ext uri="{FF2B5EF4-FFF2-40B4-BE49-F238E27FC236}">
                <a16:creationId xmlns:a16="http://schemas.microsoft.com/office/drawing/2014/main" id="{0188ABDF-153C-9F35-3286-9A51FB0525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326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2BA58AF1-EBFA-5020-52DB-D0BBED02B983}"/>
            </a:ext>
          </a:extLst>
        </p:cNvPr>
        <p:cNvGrpSpPr/>
        <p:nvPr/>
      </p:nvGrpSpPr>
      <p:grpSpPr>
        <a:xfrm>
          <a:off x="0" y="0"/>
          <a:ext cx="0" cy="0"/>
          <a:chOff x="0" y="0"/>
          <a:chExt cx="0" cy="0"/>
        </a:xfrm>
      </p:grpSpPr>
      <p:sp>
        <p:nvSpPr>
          <p:cNvPr id="209" name="Google Shape;209;p7:notes">
            <a:extLst>
              <a:ext uri="{FF2B5EF4-FFF2-40B4-BE49-F238E27FC236}">
                <a16:creationId xmlns:a16="http://schemas.microsoft.com/office/drawing/2014/main" id="{6D18CDE9-0C55-8E97-06BE-E365555B12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7:notes">
            <a:extLst>
              <a:ext uri="{FF2B5EF4-FFF2-40B4-BE49-F238E27FC236}">
                <a16:creationId xmlns:a16="http://schemas.microsoft.com/office/drawing/2014/main" id="{FE1B576D-2B6F-5BB7-FF1B-13DB6F7E02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083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9FEFDCA6-1D25-1B7F-D50A-552C7F8CB9B0}"/>
            </a:ext>
          </a:extLst>
        </p:cNvPr>
        <p:cNvGrpSpPr/>
        <p:nvPr/>
      </p:nvGrpSpPr>
      <p:grpSpPr>
        <a:xfrm>
          <a:off x="0" y="0"/>
          <a:ext cx="0" cy="0"/>
          <a:chOff x="0" y="0"/>
          <a:chExt cx="0" cy="0"/>
        </a:xfrm>
      </p:grpSpPr>
      <p:sp>
        <p:nvSpPr>
          <p:cNvPr id="209" name="Google Shape;209;p7:notes">
            <a:extLst>
              <a:ext uri="{FF2B5EF4-FFF2-40B4-BE49-F238E27FC236}">
                <a16:creationId xmlns:a16="http://schemas.microsoft.com/office/drawing/2014/main" id="{95B07666-9F8D-8038-CCF2-3B710942F2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7:notes">
            <a:extLst>
              <a:ext uri="{FF2B5EF4-FFF2-40B4-BE49-F238E27FC236}">
                <a16:creationId xmlns:a16="http://schemas.microsoft.com/office/drawing/2014/main" id="{F8C4E8C2-7E13-B3B4-8561-4DC30145C0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6626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F80C8306-B75B-2459-D566-BFD2B4AFD310}"/>
            </a:ext>
          </a:extLst>
        </p:cNvPr>
        <p:cNvGrpSpPr/>
        <p:nvPr/>
      </p:nvGrpSpPr>
      <p:grpSpPr>
        <a:xfrm>
          <a:off x="0" y="0"/>
          <a:ext cx="0" cy="0"/>
          <a:chOff x="0" y="0"/>
          <a:chExt cx="0" cy="0"/>
        </a:xfrm>
      </p:grpSpPr>
      <p:sp>
        <p:nvSpPr>
          <p:cNvPr id="232" name="Google Shape;232;p7:notes">
            <a:extLst>
              <a:ext uri="{FF2B5EF4-FFF2-40B4-BE49-F238E27FC236}">
                <a16:creationId xmlns:a16="http://schemas.microsoft.com/office/drawing/2014/main" id="{12A1810E-D8BC-D656-6164-8C5414189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7:notes">
            <a:extLst>
              <a:ext uri="{FF2B5EF4-FFF2-40B4-BE49-F238E27FC236}">
                <a16:creationId xmlns:a16="http://schemas.microsoft.com/office/drawing/2014/main" id="{59DE57CC-6901-AC58-BFB2-92E8B600CB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6475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AB082561-A7CB-7C42-3DD8-A4252412DE96}"/>
            </a:ext>
          </a:extLst>
        </p:cNvPr>
        <p:cNvGrpSpPr/>
        <p:nvPr/>
      </p:nvGrpSpPr>
      <p:grpSpPr>
        <a:xfrm>
          <a:off x="0" y="0"/>
          <a:ext cx="0" cy="0"/>
          <a:chOff x="0" y="0"/>
          <a:chExt cx="0" cy="0"/>
        </a:xfrm>
      </p:grpSpPr>
      <p:sp>
        <p:nvSpPr>
          <p:cNvPr id="135" name="Google Shape;135;g35f391192_065:notes">
            <a:extLst>
              <a:ext uri="{FF2B5EF4-FFF2-40B4-BE49-F238E27FC236}">
                <a16:creationId xmlns:a16="http://schemas.microsoft.com/office/drawing/2014/main" id="{1AD0D0D3-3D8D-193F-507F-CAB0712CA1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a:extLst>
              <a:ext uri="{FF2B5EF4-FFF2-40B4-BE49-F238E27FC236}">
                <a16:creationId xmlns:a16="http://schemas.microsoft.com/office/drawing/2014/main" id="{18BD783C-7705-C993-EBE6-3B49860C6E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08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23" name="Google Shape;23;p5"/>
          <p:cNvSpPr txBox="1">
            <a:spLocks noGrp="1"/>
          </p:cNvSpPr>
          <p:nvPr>
            <p:ph type="title"/>
          </p:nvPr>
        </p:nvSpPr>
        <p:spPr>
          <a:xfrm>
            <a:off x="914400" y="869150"/>
            <a:ext cx="12051000" cy="17148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914400" y="2857496"/>
            <a:ext cx="12051000" cy="6297600"/>
          </a:xfrm>
          <a:prstGeom prst="rect">
            <a:avLst/>
          </a:prstGeom>
        </p:spPr>
        <p:txBody>
          <a:bodyPr spcFirstLastPara="1" wrap="square" lIns="0" tIns="0" rIns="0" bIns="0" anchor="t" anchorCtr="0">
            <a:noAutofit/>
          </a:bodyPr>
          <a:lstStyle>
            <a:lvl1pPr marL="914400" lvl="0" indent="-762000">
              <a:spcBef>
                <a:spcPts val="1200"/>
              </a:spcBef>
              <a:spcAft>
                <a:spcPts val="0"/>
              </a:spcAft>
              <a:buSzPts val="2400"/>
              <a:buChar char="▰"/>
              <a:defRPr/>
            </a:lvl1pPr>
            <a:lvl2pPr marL="1828800" lvl="1" indent="-762000">
              <a:spcBef>
                <a:spcPts val="0"/>
              </a:spcBef>
              <a:spcAft>
                <a:spcPts val="0"/>
              </a:spcAft>
              <a:buSzPts val="2400"/>
              <a:buChar char="○"/>
              <a:defRPr/>
            </a:lvl2pPr>
            <a:lvl3pPr marL="2743200" lvl="2" indent="-762000">
              <a:spcBef>
                <a:spcPts val="0"/>
              </a:spcBef>
              <a:spcAft>
                <a:spcPts val="0"/>
              </a:spcAft>
              <a:buSzPts val="2400"/>
              <a:buChar char="■"/>
              <a:defRPr/>
            </a:lvl3pPr>
            <a:lvl4pPr marL="3657600" lvl="3" indent="-762000">
              <a:spcBef>
                <a:spcPts val="0"/>
              </a:spcBef>
              <a:spcAft>
                <a:spcPts val="0"/>
              </a:spcAft>
              <a:buSzPts val="2400"/>
              <a:buChar char="●"/>
              <a:defRPr/>
            </a:lvl4pPr>
            <a:lvl5pPr marL="4572000" lvl="4" indent="-762000">
              <a:spcBef>
                <a:spcPts val="0"/>
              </a:spcBef>
              <a:spcAft>
                <a:spcPts val="0"/>
              </a:spcAft>
              <a:buSzPts val="2400"/>
              <a:buChar char="○"/>
              <a:defRPr/>
            </a:lvl5pPr>
            <a:lvl6pPr marL="5486400" lvl="5" indent="-762000">
              <a:spcBef>
                <a:spcPts val="0"/>
              </a:spcBef>
              <a:spcAft>
                <a:spcPts val="0"/>
              </a:spcAft>
              <a:buSzPts val="2400"/>
              <a:buChar char="■"/>
              <a:defRPr/>
            </a:lvl6pPr>
            <a:lvl7pPr marL="6400800" lvl="6" indent="-762000">
              <a:spcBef>
                <a:spcPts val="0"/>
              </a:spcBef>
              <a:spcAft>
                <a:spcPts val="0"/>
              </a:spcAft>
              <a:buSzPts val="2400"/>
              <a:buChar char="●"/>
              <a:defRPr/>
            </a:lvl7pPr>
            <a:lvl8pPr marL="7315200" lvl="7" indent="-762000">
              <a:spcBef>
                <a:spcPts val="0"/>
              </a:spcBef>
              <a:spcAft>
                <a:spcPts val="0"/>
              </a:spcAft>
              <a:buSzPts val="2400"/>
              <a:buChar char="○"/>
              <a:defRPr/>
            </a:lvl8pPr>
            <a:lvl9pPr marL="8229600" lvl="8" indent="-762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16961168" y="9499702"/>
            <a:ext cx="1097400" cy="7872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32174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26226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56921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22799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46131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52061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9996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69176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80483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8108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1434775" y="594565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grpSp>
        <p:nvGrpSpPr>
          <p:cNvPr id="11" name="Google Shape;11;p3"/>
          <p:cNvGrpSpPr/>
          <p:nvPr/>
        </p:nvGrpSpPr>
        <p:grpSpPr>
          <a:xfrm>
            <a:off x="1434785" y="758686"/>
            <a:ext cx="3343183" cy="883493"/>
            <a:chOff x="0" y="0"/>
            <a:chExt cx="4457577" cy="1177991"/>
          </a:xfrm>
        </p:grpSpPr>
        <p:grpSp>
          <p:nvGrpSpPr>
            <p:cNvPr id="12" name="Google Shape;12;p3"/>
            <p:cNvGrpSpPr/>
            <p:nvPr/>
          </p:nvGrpSpPr>
          <p:grpSpPr>
            <a:xfrm>
              <a:off x="0" y="0"/>
              <a:ext cx="1177991" cy="1177991"/>
              <a:chOff x="0" y="0"/>
              <a:chExt cx="812800" cy="812800"/>
            </a:xfrm>
          </p:grpSpPr>
          <p:sp>
            <p:nvSpPr>
              <p:cNvPr id="13" name="Google Shape;13;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D9C05A"/>
                  </a:gs>
                  <a:gs pos="50000">
                    <a:srgbClr val="E0B74E"/>
                  </a:gs>
                  <a:gs pos="100000">
                    <a:srgbClr val="E4C47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 name="Google Shape;15;p3"/>
            <p:cNvSpPr/>
            <p:nvPr/>
          </p:nvSpPr>
          <p:spPr>
            <a:xfrm>
              <a:off x="248361" y="142926"/>
              <a:ext cx="681274" cy="892144"/>
            </a:xfrm>
            <a:custGeom>
              <a:avLst/>
              <a:gdLst/>
              <a:ahLst/>
              <a:cxnLst/>
              <a:rect l="l" t="t" r="r" b="b"/>
              <a:pathLst>
                <a:path w="681274" h="892144" extrusionOk="0">
                  <a:moveTo>
                    <a:pt x="0" y="0"/>
                  </a:moveTo>
                  <a:lnTo>
                    <a:pt x="681274" y="0"/>
                  </a:lnTo>
                  <a:lnTo>
                    <a:pt x="681274" y="892144"/>
                  </a:lnTo>
                  <a:lnTo>
                    <a:pt x="0" y="892144"/>
                  </a:lnTo>
                  <a:lnTo>
                    <a:pt x="0" y="0"/>
                  </a:lnTo>
                  <a:close/>
                </a:path>
              </a:pathLst>
            </a:custGeom>
            <a:blipFill rotWithShape="1">
              <a:blip r:embed="rId2">
                <a:alphaModFix/>
              </a:blip>
              <a:stretch>
                <a:fillRect/>
              </a:stretch>
            </a:blipFill>
            <a:ln>
              <a:noFill/>
            </a:ln>
          </p:spPr>
        </p:sp>
        <p:sp>
          <p:nvSpPr>
            <p:cNvPr id="16" name="Google Shape;16;p3"/>
            <p:cNvSpPr txBox="1"/>
            <p:nvPr/>
          </p:nvSpPr>
          <p:spPr>
            <a:xfrm>
              <a:off x="1367877" y="255163"/>
              <a:ext cx="3089700" cy="5784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US" sz="2818" b="0" i="0" u="none" strike="noStrike" cap="none" dirty="0">
                  <a:solidFill>
                    <a:srgbClr val="FFFFFF"/>
                  </a:solidFill>
                  <a:latin typeface="Oswald"/>
                  <a:ea typeface="Oswald"/>
                  <a:cs typeface="Oswald"/>
                  <a:sym typeface="Oswald"/>
                </a:rPr>
                <a:t>LOGO COMPANY</a:t>
              </a:r>
              <a:endParaRPr dirty="0"/>
            </a:p>
          </p:txBody>
        </p:sp>
      </p:grpSp>
      <p:sp>
        <p:nvSpPr>
          <p:cNvPr id="17" name="Google Shape;17;p3"/>
          <p:cNvSpPr txBox="1">
            <a:spLocks noGrp="1"/>
          </p:cNvSpPr>
          <p:nvPr>
            <p:ph type="title"/>
          </p:nvPr>
        </p:nvSpPr>
        <p:spPr>
          <a:xfrm>
            <a:off x="1101350" y="2714650"/>
            <a:ext cx="126996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10100"/>
              <a:buFont typeface="Oswald"/>
              <a:buNone/>
              <a:defRPr sz="10100" i="0" u="none" strike="noStrike" cap="none">
                <a:solidFill>
                  <a:schemeClr val="lt1"/>
                </a:solidFill>
                <a:latin typeface="Oswald"/>
                <a:ea typeface="Oswald"/>
                <a:cs typeface="Oswald"/>
                <a:sym typeface="Oswald"/>
              </a:defRPr>
            </a:lvl1pPr>
            <a:lvl2pPr lvl="1" rtl="0">
              <a:spcBef>
                <a:spcPts val="0"/>
              </a:spcBef>
              <a:spcAft>
                <a:spcPts val="0"/>
              </a:spcAft>
              <a:buClr>
                <a:schemeClr val="lt1"/>
              </a:buClr>
              <a:buSzPts val="1400"/>
              <a:buNone/>
              <a:defRPr sz="1800">
                <a:solidFill>
                  <a:schemeClr val="lt1"/>
                </a:solidFill>
              </a:defRPr>
            </a:lvl2pPr>
            <a:lvl3pPr lvl="2" rtl="0">
              <a:spcBef>
                <a:spcPts val="0"/>
              </a:spcBef>
              <a:spcAft>
                <a:spcPts val="0"/>
              </a:spcAft>
              <a:buClr>
                <a:schemeClr val="lt1"/>
              </a:buClr>
              <a:buSzPts val="1400"/>
              <a:buNone/>
              <a:defRPr sz="1800">
                <a:solidFill>
                  <a:schemeClr val="lt1"/>
                </a:solidFill>
              </a:defRPr>
            </a:lvl3pPr>
            <a:lvl4pPr lvl="3" rtl="0">
              <a:spcBef>
                <a:spcPts val="0"/>
              </a:spcBef>
              <a:spcAft>
                <a:spcPts val="0"/>
              </a:spcAft>
              <a:buClr>
                <a:schemeClr val="lt1"/>
              </a:buClr>
              <a:buSzPts val="1400"/>
              <a:buNone/>
              <a:defRPr sz="1800">
                <a:solidFill>
                  <a:schemeClr val="lt1"/>
                </a:solidFill>
              </a:defRPr>
            </a:lvl4pPr>
            <a:lvl5pPr lvl="4" rtl="0">
              <a:spcBef>
                <a:spcPts val="0"/>
              </a:spcBef>
              <a:spcAft>
                <a:spcPts val="0"/>
              </a:spcAft>
              <a:buClr>
                <a:schemeClr val="lt1"/>
              </a:buClr>
              <a:buSzPts val="1400"/>
              <a:buNone/>
              <a:defRPr sz="1800">
                <a:solidFill>
                  <a:schemeClr val="lt1"/>
                </a:solidFill>
              </a:defRPr>
            </a:lvl5pPr>
            <a:lvl6pPr lvl="5" rtl="0">
              <a:spcBef>
                <a:spcPts val="0"/>
              </a:spcBef>
              <a:spcAft>
                <a:spcPts val="0"/>
              </a:spcAft>
              <a:buClr>
                <a:schemeClr val="lt1"/>
              </a:buClr>
              <a:buSzPts val="1400"/>
              <a:buNone/>
              <a:defRPr sz="1800">
                <a:solidFill>
                  <a:schemeClr val="lt1"/>
                </a:solidFill>
              </a:defRPr>
            </a:lvl6pPr>
            <a:lvl7pPr lvl="6" rtl="0">
              <a:spcBef>
                <a:spcPts val="0"/>
              </a:spcBef>
              <a:spcAft>
                <a:spcPts val="0"/>
              </a:spcAft>
              <a:buClr>
                <a:schemeClr val="lt1"/>
              </a:buClr>
              <a:buSzPts val="1400"/>
              <a:buNone/>
              <a:defRPr sz="1800">
                <a:solidFill>
                  <a:schemeClr val="lt1"/>
                </a:solidFill>
              </a:defRPr>
            </a:lvl7pPr>
            <a:lvl8pPr lvl="7" rtl="0">
              <a:spcBef>
                <a:spcPts val="0"/>
              </a:spcBef>
              <a:spcAft>
                <a:spcPts val="0"/>
              </a:spcAft>
              <a:buClr>
                <a:schemeClr val="lt1"/>
              </a:buClr>
              <a:buSzPts val="1400"/>
              <a:buNone/>
              <a:defRPr sz="1800">
                <a:solidFill>
                  <a:schemeClr val="lt1"/>
                </a:solidFill>
              </a:defRPr>
            </a:lvl8pPr>
            <a:lvl9pPr lvl="8" rtl="0">
              <a:spcBef>
                <a:spcPts val="0"/>
              </a:spcBef>
              <a:spcAft>
                <a:spcPts val="0"/>
              </a:spcAft>
              <a:buClr>
                <a:schemeClr val="lt1"/>
              </a:buClr>
              <a:buSzPts val="1400"/>
              <a:buNone/>
              <a:defRPr sz="1800">
                <a:solidFill>
                  <a:schemeClr val="lt1"/>
                </a:solidFill>
              </a:defRPr>
            </a:lvl9pPr>
          </a:lstStyle>
          <a:p>
            <a:endParaRPr/>
          </a:p>
        </p:txBody>
      </p:sp>
      <p:cxnSp>
        <p:nvCxnSpPr>
          <p:cNvPr id="18" name="Google Shape;18;p3"/>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6738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02618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1847900" y="5372100"/>
            <a:ext cx="59832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21" name="Google Shape;21;p4"/>
          <p:cNvGrpSpPr/>
          <p:nvPr/>
        </p:nvGrpSpPr>
        <p:grpSpPr>
          <a:xfrm>
            <a:off x="1434785" y="758686"/>
            <a:ext cx="3343183" cy="883493"/>
            <a:chOff x="0" y="0"/>
            <a:chExt cx="4457577" cy="1177991"/>
          </a:xfrm>
        </p:grpSpPr>
        <p:grpSp>
          <p:nvGrpSpPr>
            <p:cNvPr id="22" name="Google Shape;22;p4"/>
            <p:cNvGrpSpPr/>
            <p:nvPr/>
          </p:nvGrpSpPr>
          <p:grpSpPr>
            <a:xfrm>
              <a:off x="0" y="0"/>
              <a:ext cx="1177991" cy="1177991"/>
              <a:chOff x="0" y="0"/>
              <a:chExt cx="812800" cy="812800"/>
            </a:xfrm>
          </p:grpSpPr>
          <p:sp>
            <p:nvSpPr>
              <p:cNvPr id="23" name="Google Shape;2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D9C05A"/>
                  </a:gs>
                  <a:gs pos="50000">
                    <a:srgbClr val="E0B74E"/>
                  </a:gs>
                  <a:gs pos="100000">
                    <a:srgbClr val="E4C47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25;p4"/>
            <p:cNvSpPr/>
            <p:nvPr/>
          </p:nvSpPr>
          <p:spPr>
            <a:xfrm>
              <a:off x="248361" y="142926"/>
              <a:ext cx="681274" cy="892144"/>
            </a:xfrm>
            <a:custGeom>
              <a:avLst/>
              <a:gdLst/>
              <a:ahLst/>
              <a:cxnLst/>
              <a:rect l="l" t="t" r="r" b="b"/>
              <a:pathLst>
                <a:path w="681274" h="892144" extrusionOk="0">
                  <a:moveTo>
                    <a:pt x="0" y="0"/>
                  </a:moveTo>
                  <a:lnTo>
                    <a:pt x="681274" y="0"/>
                  </a:lnTo>
                  <a:lnTo>
                    <a:pt x="681274" y="892144"/>
                  </a:lnTo>
                  <a:lnTo>
                    <a:pt x="0" y="892144"/>
                  </a:lnTo>
                  <a:lnTo>
                    <a:pt x="0" y="0"/>
                  </a:lnTo>
                  <a:close/>
                </a:path>
              </a:pathLst>
            </a:custGeom>
            <a:blipFill rotWithShape="1">
              <a:blip r:embed="rId2">
                <a:alphaModFix/>
              </a:blip>
              <a:stretch>
                <a:fillRect/>
              </a:stretch>
            </a:blipFill>
            <a:ln>
              <a:noFill/>
            </a:ln>
          </p:spPr>
        </p:sp>
        <p:sp>
          <p:nvSpPr>
            <p:cNvPr id="26" name="Google Shape;26;p4"/>
            <p:cNvSpPr txBox="1"/>
            <p:nvPr/>
          </p:nvSpPr>
          <p:spPr>
            <a:xfrm>
              <a:off x="1367877" y="255163"/>
              <a:ext cx="3089700" cy="5784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US" sz="2818" b="0" i="0" u="none" strike="noStrike" cap="none">
                  <a:solidFill>
                    <a:srgbClr val="FFFFFF"/>
                  </a:solidFill>
                  <a:latin typeface="Oswald"/>
                  <a:ea typeface="Oswald"/>
                  <a:cs typeface="Oswald"/>
                  <a:sym typeface="Oswald"/>
                </a:rPr>
                <a:t>LOGO COMPANY</a:t>
              </a:r>
              <a:endParaRPr/>
            </a:p>
          </p:txBody>
        </p:sp>
      </p:grpSp>
      <p:sp>
        <p:nvSpPr>
          <p:cNvPr id="27" name="Google Shape;27;p4"/>
          <p:cNvSpPr txBox="1">
            <a:spLocks noGrp="1"/>
          </p:cNvSpPr>
          <p:nvPr>
            <p:ph type="title"/>
          </p:nvPr>
        </p:nvSpPr>
        <p:spPr>
          <a:xfrm>
            <a:off x="1101350" y="2714650"/>
            <a:ext cx="126996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10100"/>
              <a:buFont typeface="Oswald"/>
              <a:buNone/>
              <a:defRPr sz="10100" i="0" u="none" strike="noStrike" cap="none">
                <a:solidFill>
                  <a:schemeClr val="lt1"/>
                </a:solidFill>
                <a:latin typeface="Oswald"/>
                <a:ea typeface="Oswald"/>
                <a:cs typeface="Oswald"/>
                <a:sym typeface="Oswald"/>
              </a:defRPr>
            </a:lvl1pPr>
            <a:lvl2pPr lvl="1" rtl="0">
              <a:spcBef>
                <a:spcPts val="0"/>
              </a:spcBef>
              <a:spcAft>
                <a:spcPts val="0"/>
              </a:spcAft>
              <a:buClr>
                <a:schemeClr val="lt1"/>
              </a:buClr>
              <a:buSzPts val="1400"/>
              <a:buNone/>
              <a:defRPr sz="1800">
                <a:solidFill>
                  <a:schemeClr val="lt1"/>
                </a:solidFill>
              </a:defRPr>
            </a:lvl2pPr>
            <a:lvl3pPr lvl="2" rtl="0">
              <a:spcBef>
                <a:spcPts val="0"/>
              </a:spcBef>
              <a:spcAft>
                <a:spcPts val="0"/>
              </a:spcAft>
              <a:buClr>
                <a:schemeClr val="lt1"/>
              </a:buClr>
              <a:buSzPts val="1400"/>
              <a:buNone/>
              <a:defRPr sz="1800">
                <a:solidFill>
                  <a:schemeClr val="lt1"/>
                </a:solidFill>
              </a:defRPr>
            </a:lvl3pPr>
            <a:lvl4pPr lvl="3" rtl="0">
              <a:spcBef>
                <a:spcPts val="0"/>
              </a:spcBef>
              <a:spcAft>
                <a:spcPts val="0"/>
              </a:spcAft>
              <a:buClr>
                <a:schemeClr val="lt1"/>
              </a:buClr>
              <a:buSzPts val="1400"/>
              <a:buNone/>
              <a:defRPr sz="1800">
                <a:solidFill>
                  <a:schemeClr val="lt1"/>
                </a:solidFill>
              </a:defRPr>
            </a:lvl4pPr>
            <a:lvl5pPr lvl="4" rtl="0">
              <a:spcBef>
                <a:spcPts val="0"/>
              </a:spcBef>
              <a:spcAft>
                <a:spcPts val="0"/>
              </a:spcAft>
              <a:buClr>
                <a:schemeClr val="lt1"/>
              </a:buClr>
              <a:buSzPts val="1400"/>
              <a:buNone/>
              <a:defRPr sz="1800">
                <a:solidFill>
                  <a:schemeClr val="lt1"/>
                </a:solidFill>
              </a:defRPr>
            </a:lvl5pPr>
            <a:lvl6pPr lvl="5" rtl="0">
              <a:spcBef>
                <a:spcPts val="0"/>
              </a:spcBef>
              <a:spcAft>
                <a:spcPts val="0"/>
              </a:spcAft>
              <a:buClr>
                <a:schemeClr val="lt1"/>
              </a:buClr>
              <a:buSzPts val="1400"/>
              <a:buNone/>
              <a:defRPr sz="1800">
                <a:solidFill>
                  <a:schemeClr val="lt1"/>
                </a:solidFill>
              </a:defRPr>
            </a:lvl6pPr>
            <a:lvl7pPr lvl="6" rtl="0">
              <a:spcBef>
                <a:spcPts val="0"/>
              </a:spcBef>
              <a:spcAft>
                <a:spcPts val="0"/>
              </a:spcAft>
              <a:buClr>
                <a:schemeClr val="lt1"/>
              </a:buClr>
              <a:buSzPts val="1400"/>
              <a:buNone/>
              <a:defRPr sz="1800">
                <a:solidFill>
                  <a:schemeClr val="lt1"/>
                </a:solidFill>
              </a:defRPr>
            </a:lvl7pPr>
            <a:lvl8pPr lvl="7" rtl="0">
              <a:spcBef>
                <a:spcPts val="0"/>
              </a:spcBef>
              <a:spcAft>
                <a:spcPts val="0"/>
              </a:spcAft>
              <a:buClr>
                <a:schemeClr val="lt1"/>
              </a:buClr>
              <a:buSzPts val="1400"/>
              <a:buNone/>
              <a:defRPr sz="1800">
                <a:solidFill>
                  <a:schemeClr val="lt1"/>
                </a:solidFill>
              </a:defRPr>
            </a:lvl8pPr>
            <a:lvl9pPr lvl="8" rtl="0">
              <a:spcBef>
                <a:spcPts val="0"/>
              </a:spcBef>
              <a:spcAft>
                <a:spcPts val="0"/>
              </a:spcAft>
              <a:buClr>
                <a:schemeClr val="lt1"/>
              </a:buClr>
              <a:buSzPts val="1400"/>
              <a:buNone/>
              <a:defRPr sz="1800">
                <a:solidFill>
                  <a:schemeClr val="lt1"/>
                </a:solidFill>
              </a:defRPr>
            </a:lvl9pPr>
          </a:lstStyle>
          <a:p>
            <a:endParaRPr/>
          </a:p>
        </p:txBody>
      </p:sp>
      <p:cxnSp>
        <p:nvCxnSpPr>
          <p:cNvPr id="28" name="Google Shape;28;p4"/>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cxnSp>
        <p:nvCxnSpPr>
          <p:cNvPr id="29" name="Google Shape;29;p4"/>
          <p:cNvCxnSpPr/>
          <p:nvPr/>
        </p:nvCxnSpPr>
        <p:spPr>
          <a:xfrm>
            <a:off x="17240250" y="0"/>
            <a:ext cx="0" cy="1028700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
          <p:cNvSpPr txBox="1">
            <a:spLocks noGrp="1"/>
          </p:cNvSpPr>
          <p:nvPr>
            <p:ph type="body" idx="1"/>
          </p:nvPr>
        </p:nvSpPr>
        <p:spPr>
          <a:xfrm>
            <a:off x="2449188" y="71224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100"/>
              <a:buNone/>
              <a:defRPr/>
            </a:lvl1pPr>
            <a:lvl2pPr marL="914400" lvl="1" indent="-228600" algn="l">
              <a:spcBef>
                <a:spcPts val="360"/>
              </a:spcBef>
              <a:spcAft>
                <a:spcPts val="0"/>
              </a:spcAft>
              <a:buSzPts val="2100"/>
              <a:buNone/>
              <a:defRPr/>
            </a:lvl2pPr>
            <a:lvl3pPr marL="1371600" lvl="2" indent="-228600" algn="l">
              <a:spcBef>
                <a:spcPts val="320"/>
              </a:spcBef>
              <a:spcAft>
                <a:spcPts val="0"/>
              </a:spcAft>
              <a:buSzPts val="2100"/>
              <a:buNone/>
              <a:defRPr/>
            </a:lvl3pPr>
            <a:lvl4pPr marL="1828800" lvl="3" indent="-228600" algn="l">
              <a:spcBef>
                <a:spcPts val="280"/>
              </a:spcBef>
              <a:spcAft>
                <a:spcPts val="0"/>
              </a:spcAft>
              <a:buSzPts val="2100"/>
              <a:buNone/>
              <a:defRPr/>
            </a:lvl4pPr>
            <a:lvl5pPr marL="2286000" lvl="4" indent="-228600" algn="l">
              <a:spcBef>
                <a:spcPts val="280"/>
              </a:spcBef>
              <a:spcAft>
                <a:spcPts val="0"/>
              </a:spcAft>
              <a:buSzPts val="2100"/>
              <a:buNone/>
              <a:defRPr/>
            </a:lvl5pPr>
            <a:lvl6pPr marL="2743200" lvl="5" indent="-228600" algn="l">
              <a:spcBef>
                <a:spcPts val="280"/>
              </a:spcBef>
              <a:spcAft>
                <a:spcPts val="0"/>
              </a:spcAft>
              <a:buSzPts val="2100"/>
              <a:buNone/>
              <a:defRPr/>
            </a:lvl6pPr>
            <a:lvl7pPr marL="3200400" lvl="6" indent="-228600" algn="l">
              <a:spcBef>
                <a:spcPts val="280"/>
              </a:spcBef>
              <a:spcAft>
                <a:spcPts val="0"/>
              </a:spcAft>
              <a:buSzPts val="2100"/>
              <a:buNone/>
              <a:defRPr/>
            </a:lvl7pPr>
            <a:lvl8pPr marL="3657600" lvl="7" indent="-228600" algn="l">
              <a:spcBef>
                <a:spcPts val="280"/>
              </a:spcBef>
              <a:spcAft>
                <a:spcPts val="0"/>
              </a:spcAft>
              <a:buSzPts val="2100"/>
              <a:buNone/>
              <a:defRPr/>
            </a:lvl8pPr>
            <a:lvl9pPr marL="4114800" lvl="8" indent="-228600" algn="l">
              <a:spcBef>
                <a:spcPts val="280"/>
              </a:spcBef>
              <a:spcAft>
                <a:spcPts val="0"/>
              </a:spcAft>
              <a:buSzPts val="2100"/>
              <a:buNone/>
              <a:defRPr/>
            </a:lvl9pPr>
          </a:lstStyle>
          <a:p>
            <a:endParaRPr/>
          </a:p>
        </p:txBody>
      </p:sp>
      <p:grpSp>
        <p:nvGrpSpPr>
          <p:cNvPr id="32" name="Google Shape;32;p5"/>
          <p:cNvGrpSpPr/>
          <p:nvPr/>
        </p:nvGrpSpPr>
        <p:grpSpPr>
          <a:xfrm>
            <a:off x="1434785" y="758686"/>
            <a:ext cx="3343183" cy="883493"/>
            <a:chOff x="0" y="0"/>
            <a:chExt cx="4457577" cy="1177991"/>
          </a:xfrm>
        </p:grpSpPr>
        <p:grpSp>
          <p:nvGrpSpPr>
            <p:cNvPr id="33" name="Google Shape;33;p5"/>
            <p:cNvGrpSpPr/>
            <p:nvPr/>
          </p:nvGrpSpPr>
          <p:grpSpPr>
            <a:xfrm>
              <a:off x="0" y="0"/>
              <a:ext cx="1177991" cy="1177991"/>
              <a:chOff x="0" y="0"/>
              <a:chExt cx="812800" cy="812800"/>
            </a:xfrm>
          </p:grpSpPr>
          <p:sp>
            <p:nvSpPr>
              <p:cNvPr id="34" name="Google Shape;34;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D9C05A"/>
                  </a:gs>
                  <a:gs pos="50000">
                    <a:srgbClr val="E0B74E"/>
                  </a:gs>
                  <a:gs pos="100000">
                    <a:srgbClr val="E4C47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 name="Google Shape;36;p5"/>
            <p:cNvSpPr/>
            <p:nvPr/>
          </p:nvSpPr>
          <p:spPr>
            <a:xfrm>
              <a:off x="248361" y="142926"/>
              <a:ext cx="681274" cy="892144"/>
            </a:xfrm>
            <a:custGeom>
              <a:avLst/>
              <a:gdLst/>
              <a:ahLst/>
              <a:cxnLst/>
              <a:rect l="l" t="t" r="r" b="b"/>
              <a:pathLst>
                <a:path w="681274" h="892144" extrusionOk="0">
                  <a:moveTo>
                    <a:pt x="0" y="0"/>
                  </a:moveTo>
                  <a:lnTo>
                    <a:pt x="681274" y="0"/>
                  </a:lnTo>
                  <a:lnTo>
                    <a:pt x="681274" y="892144"/>
                  </a:lnTo>
                  <a:lnTo>
                    <a:pt x="0" y="892144"/>
                  </a:lnTo>
                  <a:lnTo>
                    <a:pt x="0" y="0"/>
                  </a:lnTo>
                  <a:close/>
                </a:path>
              </a:pathLst>
            </a:custGeom>
            <a:blipFill rotWithShape="1">
              <a:blip r:embed="rId2">
                <a:alphaModFix/>
              </a:blip>
              <a:stretch>
                <a:fillRect/>
              </a:stretch>
            </a:blipFill>
            <a:ln>
              <a:noFill/>
            </a:ln>
          </p:spPr>
        </p:sp>
        <p:sp>
          <p:nvSpPr>
            <p:cNvPr id="37" name="Google Shape;37;p5"/>
            <p:cNvSpPr txBox="1"/>
            <p:nvPr/>
          </p:nvSpPr>
          <p:spPr>
            <a:xfrm>
              <a:off x="1367877" y="255163"/>
              <a:ext cx="3089700" cy="5784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US" sz="2818" b="0" i="0" u="none" strike="noStrike" cap="none">
                  <a:solidFill>
                    <a:srgbClr val="FFFFFF"/>
                  </a:solidFill>
                  <a:latin typeface="Oswald"/>
                  <a:ea typeface="Oswald"/>
                  <a:cs typeface="Oswald"/>
                  <a:sym typeface="Oswald"/>
                </a:rPr>
                <a:t>LOGO COMPANY</a:t>
              </a:r>
              <a:endParaRPr/>
            </a:p>
          </p:txBody>
        </p:sp>
      </p:grpSp>
      <p:sp>
        <p:nvSpPr>
          <p:cNvPr id="38" name="Google Shape;38;p5"/>
          <p:cNvSpPr txBox="1">
            <a:spLocks noGrp="1"/>
          </p:cNvSpPr>
          <p:nvPr>
            <p:ph type="title"/>
          </p:nvPr>
        </p:nvSpPr>
        <p:spPr>
          <a:xfrm>
            <a:off x="1101350" y="2714650"/>
            <a:ext cx="126996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10100"/>
              <a:buFont typeface="Oswald"/>
              <a:buNone/>
              <a:defRPr sz="10100" i="0" u="none" strike="noStrike" cap="none">
                <a:solidFill>
                  <a:schemeClr val="lt1"/>
                </a:solidFill>
                <a:latin typeface="Oswald"/>
                <a:ea typeface="Oswald"/>
                <a:cs typeface="Oswald"/>
                <a:sym typeface="Oswald"/>
              </a:defRPr>
            </a:lvl1pPr>
            <a:lvl2pPr lvl="1" rtl="0">
              <a:spcBef>
                <a:spcPts val="0"/>
              </a:spcBef>
              <a:spcAft>
                <a:spcPts val="0"/>
              </a:spcAft>
              <a:buClr>
                <a:schemeClr val="lt1"/>
              </a:buClr>
              <a:buSzPts val="1400"/>
              <a:buNone/>
              <a:defRPr sz="1800">
                <a:solidFill>
                  <a:schemeClr val="lt1"/>
                </a:solidFill>
              </a:defRPr>
            </a:lvl2pPr>
            <a:lvl3pPr lvl="2" rtl="0">
              <a:spcBef>
                <a:spcPts val="0"/>
              </a:spcBef>
              <a:spcAft>
                <a:spcPts val="0"/>
              </a:spcAft>
              <a:buClr>
                <a:schemeClr val="lt1"/>
              </a:buClr>
              <a:buSzPts val="1400"/>
              <a:buNone/>
              <a:defRPr sz="1800">
                <a:solidFill>
                  <a:schemeClr val="lt1"/>
                </a:solidFill>
              </a:defRPr>
            </a:lvl3pPr>
            <a:lvl4pPr lvl="3" rtl="0">
              <a:spcBef>
                <a:spcPts val="0"/>
              </a:spcBef>
              <a:spcAft>
                <a:spcPts val="0"/>
              </a:spcAft>
              <a:buClr>
                <a:schemeClr val="lt1"/>
              </a:buClr>
              <a:buSzPts val="1400"/>
              <a:buNone/>
              <a:defRPr sz="1800">
                <a:solidFill>
                  <a:schemeClr val="lt1"/>
                </a:solidFill>
              </a:defRPr>
            </a:lvl4pPr>
            <a:lvl5pPr lvl="4" rtl="0">
              <a:spcBef>
                <a:spcPts val="0"/>
              </a:spcBef>
              <a:spcAft>
                <a:spcPts val="0"/>
              </a:spcAft>
              <a:buClr>
                <a:schemeClr val="lt1"/>
              </a:buClr>
              <a:buSzPts val="1400"/>
              <a:buNone/>
              <a:defRPr sz="1800">
                <a:solidFill>
                  <a:schemeClr val="lt1"/>
                </a:solidFill>
              </a:defRPr>
            </a:lvl5pPr>
            <a:lvl6pPr lvl="5" rtl="0">
              <a:spcBef>
                <a:spcPts val="0"/>
              </a:spcBef>
              <a:spcAft>
                <a:spcPts val="0"/>
              </a:spcAft>
              <a:buClr>
                <a:schemeClr val="lt1"/>
              </a:buClr>
              <a:buSzPts val="1400"/>
              <a:buNone/>
              <a:defRPr sz="1800">
                <a:solidFill>
                  <a:schemeClr val="lt1"/>
                </a:solidFill>
              </a:defRPr>
            </a:lvl6pPr>
            <a:lvl7pPr lvl="6" rtl="0">
              <a:spcBef>
                <a:spcPts val="0"/>
              </a:spcBef>
              <a:spcAft>
                <a:spcPts val="0"/>
              </a:spcAft>
              <a:buClr>
                <a:schemeClr val="lt1"/>
              </a:buClr>
              <a:buSzPts val="1400"/>
              <a:buNone/>
              <a:defRPr sz="1800">
                <a:solidFill>
                  <a:schemeClr val="lt1"/>
                </a:solidFill>
              </a:defRPr>
            </a:lvl7pPr>
            <a:lvl8pPr lvl="7" rtl="0">
              <a:spcBef>
                <a:spcPts val="0"/>
              </a:spcBef>
              <a:spcAft>
                <a:spcPts val="0"/>
              </a:spcAft>
              <a:buClr>
                <a:schemeClr val="lt1"/>
              </a:buClr>
              <a:buSzPts val="1400"/>
              <a:buNone/>
              <a:defRPr sz="1800">
                <a:solidFill>
                  <a:schemeClr val="lt1"/>
                </a:solidFill>
              </a:defRPr>
            </a:lvl8pPr>
            <a:lvl9pPr lvl="8" rtl="0">
              <a:spcBef>
                <a:spcPts val="0"/>
              </a:spcBef>
              <a:spcAft>
                <a:spcPts val="0"/>
              </a:spcAft>
              <a:buClr>
                <a:schemeClr val="lt1"/>
              </a:buClr>
              <a:buSzPts val="1400"/>
              <a:buNone/>
              <a:defRPr sz="1800">
                <a:solidFill>
                  <a:schemeClr val="lt1"/>
                </a:solidFill>
              </a:defRPr>
            </a:lvl9pPr>
          </a:lstStyle>
          <a:p>
            <a:endParaRPr/>
          </a:p>
        </p:txBody>
      </p:sp>
      <p:cxnSp>
        <p:nvCxnSpPr>
          <p:cNvPr id="39" name="Google Shape;39;p5"/>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6"/>
          <p:cNvSpPr txBox="1">
            <a:spLocks noGrp="1"/>
          </p:cNvSpPr>
          <p:nvPr>
            <p:ph type="body" idx="1"/>
          </p:nvPr>
        </p:nvSpPr>
        <p:spPr>
          <a:xfrm>
            <a:off x="1692875" y="5248525"/>
            <a:ext cx="57915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42" name="Google Shape;42;p6"/>
          <p:cNvSpPr txBox="1">
            <a:spLocks noGrp="1"/>
          </p:cNvSpPr>
          <p:nvPr>
            <p:ph type="body" idx="2"/>
          </p:nvPr>
        </p:nvSpPr>
        <p:spPr>
          <a:xfrm>
            <a:off x="7703013" y="5248525"/>
            <a:ext cx="57915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grpSp>
        <p:nvGrpSpPr>
          <p:cNvPr id="43" name="Google Shape;43;p6"/>
          <p:cNvGrpSpPr/>
          <p:nvPr/>
        </p:nvGrpSpPr>
        <p:grpSpPr>
          <a:xfrm>
            <a:off x="1434785" y="758686"/>
            <a:ext cx="3343183" cy="883493"/>
            <a:chOff x="0" y="0"/>
            <a:chExt cx="4457577" cy="1177991"/>
          </a:xfrm>
        </p:grpSpPr>
        <p:grpSp>
          <p:nvGrpSpPr>
            <p:cNvPr id="44" name="Google Shape;44;p6"/>
            <p:cNvGrpSpPr/>
            <p:nvPr/>
          </p:nvGrpSpPr>
          <p:grpSpPr>
            <a:xfrm>
              <a:off x="0" y="0"/>
              <a:ext cx="1177991" cy="1177991"/>
              <a:chOff x="0" y="0"/>
              <a:chExt cx="812800" cy="812800"/>
            </a:xfrm>
          </p:grpSpPr>
          <p:sp>
            <p:nvSpPr>
              <p:cNvPr id="45" name="Google Shape;45;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D9C05A"/>
                  </a:gs>
                  <a:gs pos="50000">
                    <a:srgbClr val="E0B74E"/>
                  </a:gs>
                  <a:gs pos="100000">
                    <a:srgbClr val="E4C47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7" name="Google Shape;47;p6"/>
            <p:cNvSpPr/>
            <p:nvPr/>
          </p:nvSpPr>
          <p:spPr>
            <a:xfrm>
              <a:off x="248361" y="142926"/>
              <a:ext cx="681274" cy="892144"/>
            </a:xfrm>
            <a:custGeom>
              <a:avLst/>
              <a:gdLst/>
              <a:ahLst/>
              <a:cxnLst/>
              <a:rect l="l" t="t" r="r" b="b"/>
              <a:pathLst>
                <a:path w="681274" h="892144" extrusionOk="0">
                  <a:moveTo>
                    <a:pt x="0" y="0"/>
                  </a:moveTo>
                  <a:lnTo>
                    <a:pt x="681274" y="0"/>
                  </a:lnTo>
                  <a:lnTo>
                    <a:pt x="681274" y="892144"/>
                  </a:lnTo>
                  <a:lnTo>
                    <a:pt x="0" y="892144"/>
                  </a:lnTo>
                  <a:lnTo>
                    <a:pt x="0" y="0"/>
                  </a:lnTo>
                  <a:close/>
                </a:path>
              </a:pathLst>
            </a:custGeom>
            <a:blipFill rotWithShape="1">
              <a:blip r:embed="rId2">
                <a:alphaModFix/>
              </a:blip>
              <a:stretch>
                <a:fillRect/>
              </a:stretch>
            </a:blipFill>
            <a:ln>
              <a:noFill/>
            </a:ln>
          </p:spPr>
        </p:sp>
        <p:sp>
          <p:nvSpPr>
            <p:cNvPr id="48" name="Google Shape;48;p6"/>
            <p:cNvSpPr txBox="1"/>
            <p:nvPr/>
          </p:nvSpPr>
          <p:spPr>
            <a:xfrm>
              <a:off x="1367877" y="255163"/>
              <a:ext cx="3089700" cy="5784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US" sz="2818" b="0" i="0" u="none" strike="noStrike" cap="none">
                  <a:solidFill>
                    <a:srgbClr val="FFFFFF"/>
                  </a:solidFill>
                  <a:latin typeface="Oswald"/>
                  <a:ea typeface="Oswald"/>
                  <a:cs typeface="Oswald"/>
                  <a:sym typeface="Oswald"/>
                </a:rPr>
                <a:t>LOGO COMPANY</a:t>
              </a:r>
              <a:endParaRPr/>
            </a:p>
          </p:txBody>
        </p:sp>
      </p:grpSp>
      <p:sp>
        <p:nvSpPr>
          <p:cNvPr id="49" name="Google Shape;49;p6"/>
          <p:cNvSpPr txBox="1">
            <a:spLocks noGrp="1"/>
          </p:cNvSpPr>
          <p:nvPr>
            <p:ph type="title"/>
          </p:nvPr>
        </p:nvSpPr>
        <p:spPr>
          <a:xfrm>
            <a:off x="1101350" y="2714650"/>
            <a:ext cx="126996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10100"/>
              <a:buFont typeface="Oswald"/>
              <a:buNone/>
              <a:defRPr sz="10100" i="0" u="none" strike="noStrike" cap="none">
                <a:solidFill>
                  <a:schemeClr val="lt1"/>
                </a:solidFill>
                <a:latin typeface="Oswald"/>
                <a:ea typeface="Oswald"/>
                <a:cs typeface="Oswald"/>
                <a:sym typeface="Oswald"/>
              </a:defRPr>
            </a:lvl1pPr>
            <a:lvl2pPr lvl="1" rtl="0">
              <a:spcBef>
                <a:spcPts val="0"/>
              </a:spcBef>
              <a:spcAft>
                <a:spcPts val="0"/>
              </a:spcAft>
              <a:buClr>
                <a:schemeClr val="lt1"/>
              </a:buClr>
              <a:buSzPts val="1400"/>
              <a:buNone/>
              <a:defRPr sz="1800">
                <a:solidFill>
                  <a:schemeClr val="lt1"/>
                </a:solidFill>
              </a:defRPr>
            </a:lvl2pPr>
            <a:lvl3pPr lvl="2" rtl="0">
              <a:spcBef>
                <a:spcPts val="0"/>
              </a:spcBef>
              <a:spcAft>
                <a:spcPts val="0"/>
              </a:spcAft>
              <a:buClr>
                <a:schemeClr val="lt1"/>
              </a:buClr>
              <a:buSzPts val="1400"/>
              <a:buNone/>
              <a:defRPr sz="1800">
                <a:solidFill>
                  <a:schemeClr val="lt1"/>
                </a:solidFill>
              </a:defRPr>
            </a:lvl3pPr>
            <a:lvl4pPr lvl="3" rtl="0">
              <a:spcBef>
                <a:spcPts val="0"/>
              </a:spcBef>
              <a:spcAft>
                <a:spcPts val="0"/>
              </a:spcAft>
              <a:buClr>
                <a:schemeClr val="lt1"/>
              </a:buClr>
              <a:buSzPts val="1400"/>
              <a:buNone/>
              <a:defRPr sz="1800">
                <a:solidFill>
                  <a:schemeClr val="lt1"/>
                </a:solidFill>
              </a:defRPr>
            </a:lvl4pPr>
            <a:lvl5pPr lvl="4" rtl="0">
              <a:spcBef>
                <a:spcPts val="0"/>
              </a:spcBef>
              <a:spcAft>
                <a:spcPts val="0"/>
              </a:spcAft>
              <a:buClr>
                <a:schemeClr val="lt1"/>
              </a:buClr>
              <a:buSzPts val="1400"/>
              <a:buNone/>
              <a:defRPr sz="1800">
                <a:solidFill>
                  <a:schemeClr val="lt1"/>
                </a:solidFill>
              </a:defRPr>
            </a:lvl5pPr>
            <a:lvl6pPr lvl="5" rtl="0">
              <a:spcBef>
                <a:spcPts val="0"/>
              </a:spcBef>
              <a:spcAft>
                <a:spcPts val="0"/>
              </a:spcAft>
              <a:buClr>
                <a:schemeClr val="lt1"/>
              </a:buClr>
              <a:buSzPts val="1400"/>
              <a:buNone/>
              <a:defRPr sz="1800">
                <a:solidFill>
                  <a:schemeClr val="lt1"/>
                </a:solidFill>
              </a:defRPr>
            </a:lvl6pPr>
            <a:lvl7pPr lvl="6" rtl="0">
              <a:spcBef>
                <a:spcPts val="0"/>
              </a:spcBef>
              <a:spcAft>
                <a:spcPts val="0"/>
              </a:spcAft>
              <a:buClr>
                <a:schemeClr val="lt1"/>
              </a:buClr>
              <a:buSzPts val="1400"/>
              <a:buNone/>
              <a:defRPr sz="1800">
                <a:solidFill>
                  <a:schemeClr val="lt1"/>
                </a:solidFill>
              </a:defRPr>
            </a:lvl7pPr>
            <a:lvl8pPr lvl="7" rtl="0">
              <a:spcBef>
                <a:spcPts val="0"/>
              </a:spcBef>
              <a:spcAft>
                <a:spcPts val="0"/>
              </a:spcAft>
              <a:buClr>
                <a:schemeClr val="lt1"/>
              </a:buClr>
              <a:buSzPts val="1400"/>
              <a:buNone/>
              <a:defRPr sz="1800">
                <a:solidFill>
                  <a:schemeClr val="lt1"/>
                </a:solidFill>
              </a:defRPr>
            </a:lvl8pPr>
            <a:lvl9pPr lvl="8" rtl="0">
              <a:spcBef>
                <a:spcPts val="0"/>
              </a:spcBef>
              <a:spcAft>
                <a:spcPts val="0"/>
              </a:spcAft>
              <a:buClr>
                <a:schemeClr val="lt1"/>
              </a:buClr>
              <a:buSzPts val="1400"/>
              <a:buNone/>
              <a:defRPr sz="1800">
                <a:solidFill>
                  <a:schemeClr val="lt1"/>
                </a:solidFill>
              </a:defRPr>
            </a:lvl9pPr>
          </a:lstStyle>
          <a:p>
            <a:endParaRPr/>
          </a:p>
        </p:txBody>
      </p:sp>
      <p:cxnSp>
        <p:nvCxnSpPr>
          <p:cNvPr id="50" name="Google Shape;50;p6"/>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cxnSp>
        <p:nvCxnSpPr>
          <p:cNvPr id="51" name="Google Shape;51;p6"/>
          <p:cNvCxnSpPr/>
          <p:nvPr/>
        </p:nvCxnSpPr>
        <p:spPr>
          <a:xfrm>
            <a:off x="17240250" y="0"/>
            <a:ext cx="0" cy="1028700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7"/>
          <p:cNvSpPr txBox="1">
            <a:spLocks noGrp="1"/>
          </p:cNvSpPr>
          <p:nvPr>
            <p:ph type="body" idx="1"/>
          </p:nvPr>
        </p:nvSpPr>
        <p:spPr>
          <a:xfrm>
            <a:off x="2439425" y="5186825"/>
            <a:ext cx="55776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54" name="Google Shape;54;p7"/>
          <p:cNvSpPr txBox="1">
            <a:spLocks noGrp="1"/>
          </p:cNvSpPr>
          <p:nvPr>
            <p:ph type="body" idx="2"/>
          </p:nvPr>
        </p:nvSpPr>
        <p:spPr>
          <a:xfrm>
            <a:off x="8220916" y="5186825"/>
            <a:ext cx="55800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grpSp>
        <p:nvGrpSpPr>
          <p:cNvPr id="55" name="Google Shape;55;p7"/>
          <p:cNvGrpSpPr/>
          <p:nvPr/>
        </p:nvGrpSpPr>
        <p:grpSpPr>
          <a:xfrm>
            <a:off x="1434785" y="758686"/>
            <a:ext cx="3343183" cy="883493"/>
            <a:chOff x="0" y="0"/>
            <a:chExt cx="4457577" cy="1177991"/>
          </a:xfrm>
        </p:grpSpPr>
        <p:grpSp>
          <p:nvGrpSpPr>
            <p:cNvPr id="56" name="Google Shape;56;p7"/>
            <p:cNvGrpSpPr/>
            <p:nvPr/>
          </p:nvGrpSpPr>
          <p:grpSpPr>
            <a:xfrm>
              <a:off x="0" y="0"/>
              <a:ext cx="1177991" cy="1177991"/>
              <a:chOff x="0" y="0"/>
              <a:chExt cx="812800" cy="812800"/>
            </a:xfrm>
          </p:grpSpPr>
          <p:sp>
            <p:nvSpPr>
              <p:cNvPr id="57" name="Google Shape;57;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D9C05A"/>
                  </a:gs>
                  <a:gs pos="50000">
                    <a:srgbClr val="E0B74E"/>
                  </a:gs>
                  <a:gs pos="100000">
                    <a:srgbClr val="E4C47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9" name="Google Shape;59;p7"/>
            <p:cNvSpPr/>
            <p:nvPr/>
          </p:nvSpPr>
          <p:spPr>
            <a:xfrm>
              <a:off x="248361" y="142926"/>
              <a:ext cx="681274" cy="892144"/>
            </a:xfrm>
            <a:custGeom>
              <a:avLst/>
              <a:gdLst/>
              <a:ahLst/>
              <a:cxnLst/>
              <a:rect l="l" t="t" r="r" b="b"/>
              <a:pathLst>
                <a:path w="681274" h="892144" extrusionOk="0">
                  <a:moveTo>
                    <a:pt x="0" y="0"/>
                  </a:moveTo>
                  <a:lnTo>
                    <a:pt x="681274" y="0"/>
                  </a:lnTo>
                  <a:lnTo>
                    <a:pt x="681274" y="892144"/>
                  </a:lnTo>
                  <a:lnTo>
                    <a:pt x="0" y="892144"/>
                  </a:lnTo>
                  <a:lnTo>
                    <a:pt x="0" y="0"/>
                  </a:lnTo>
                  <a:close/>
                </a:path>
              </a:pathLst>
            </a:custGeom>
            <a:blipFill rotWithShape="1">
              <a:blip r:embed="rId2">
                <a:alphaModFix/>
              </a:blip>
              <a:stretch>
                <a:fillRect/>
              </a:stretch>
            </a:blipFill>
            <a:ln>
              <a:noFill/>
            </a:ln>
          </p:spPr>
        </p:sp>
        <p:sp>
          <p:nvSpPr>
            <p:cNvPr id="60" name="Google Shape;60;p7"/>
            <p:cNvSpPr txBox="1"/>
            <p:nvPr/>
          </p:nvSpPr>
          <p:spPr>
            <a:xfrm>
              <a:off x="1367877" y="255163"/>
              <a:ext cx="3089700" cy="5784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US" sz="2818" b="0" i="0" u="none" strike="noStrike" cap="none">
                  <a:solidFill>
                    <a:srgbClr val="FFFFFF"/>
                  </a:solidFill>
                  <a:latin typeface="Oswald"/>
                  <a:ea typeface="Oswald"/>
                  <a:cs typeface="Oswald"/>
                  <a:sym typeface="Oswald"/>
                </a:rPr>
                <a:t>LOGO COMPANY</a:t>
              </a:r>
              <a:endParaRPr/>
            </a:p>
          </p:txBody>
        </p:sp>
      </p:grpSp>
      <p:sp>
        <p:nvSpPr>
          <p:cNvPr id="61" name="Google Shape;61;p7"/>
          <p:cNvSpPr txBox="1">
            <a:spLocks noGrp="1"/>
          </p:cNvSpPr>
          <p:nvPr>
            <p:ph type="title"/>
          </p:nvPr>
        </p:nvSpPr>
        <p:spPr>
          <a:xfrm>
            <a:off x="1101350" y="2714650"/>
            <a:ext cx="126996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10100"/>
              <a:buFont typeface="Oswald"/>
              <a:buNone/>
              <a:defRPr sz="10100" i="0" u="none" strike="noStrike" cap="none">
                <a:solidFill>
                  <a:schemeClr val="lt1"/>
                </a:solidFill>
                <a:latin typeface="Oswald"/>
                <a:ea typeface="Oswald"/>
                <a:cs typeface="Oswald"/>
                <a:sym typeface="Oswald"/>
              </a:defRPr>
            </a:lvl1pPr>
            <a:lvl2pPr lvl="1" rtl="0">
              <a:spcBef>
                <a:spcPts val="0"/>
              </a:spcBef>
              <a:spcAft>
                <a:spcPts val="0"/>
              </a:spcAft>
              <a:buClr>
                <a:schemeClr val="lt1"/>
              </a:buClr>
              <a:buSzPts val="1400"/>
              <a:buNone/>
              <a:defRPr sz="1800">
                <a:solidFill>
                  <a:schemeClr val="lt1"/>
                </a:solidFill>
              </a:defRPr>
            </a:lvl2pPr>
            <a:lvl3pPr lvl="2" rtl="0">
              <a:spcBef>
                <a:spcPts val="0"/>
              </a:spcBef>
              <a:spcAft>
                <a:spcPts val="0"/>
              </a:spcAft>
              <a:buClr>
                <a:schemeClr val="lt1"/>
              </a:buClr>
              <a:buSzPts val="1400"/>
              <a:buNone/>
              <a:defRPr sz="1800">
                <a:solidFill>
                  <a:schemeClr val="lt1"/>
                </a:solidFill>
              </a:defRPr>
            </a:lvl3pPr>
            <a:lvl4pPr lvl="3" rtl="0">
              <a:spcBef>
                <a:spcPts val="0"/>
              </a:spcBef>
              <a:spcAft>
                <a:spcPts val="0"/>
              </a:spcAft>
              <a:buClr>
                <a:schemeClr val="lt1"/>
              </a:buClr>
              <a:buSzPts val="1400"/>
              <a:buNone/>
              <a:defRPr sz="1800">
                <a:solidFill>
                  <a:schemeClr val="lt1"/>
                </a:solidFill>
              </a:defRPr>
            </a:lvl4pPr>
            <a:lvl5pPr lvl="4" rtl="0">
              <a:spcBef>
                <a:spcPts val="0"/>
              </a:spcBef>
              <a:spcAft>
                <a:spcPts val="0"/>
              </a:spcAft>
              <a:buClr>
                <a:schemeClr val="lt1"/>
              </a:buClr>
              <a:buSzPts val="1400"/>
              <a:buNone/>
              <a:defRPr sz="1800">
                <a:solidFill>
                  <a:schemeClr val="lt1"/>
                </a:solidFill>
              </a:defRPr>
            </a:lvl5pPr>
            <a:lvl6pPr lvl="5" rtl="0">
              <a:spcBef>
                <a:spcPts val="0"/>
              </a:spcBef>
              <a:spcAft>
                <a:spcPts val="0"/>
              </a:spcAft>
              <a:buClr>
                <a:schemeClr val="lt1"/>
              </a:buClr>
              <a:buSzPts val="1400"/>
              <a:buNone/>
              <a:defRPr sz="1800">
                <a:solidFill>
                  <a:schemeClr val="lt1"/>
                </a:solidFill>
              </a:defRPr>
            </a:lvl6pPr>
            <a:lvl7pPr lvl="6" rtl="0">
              <a:spcBef>
                <a:spcPts val="0"/>
              </a:spcBef>
              <a:spcAft>
                <a:spcPts val="0"/>
              </a:spcAft>
              <a:buClr>
                <a:schemeClr val="lt1"/>
              </a:buClr>
              <a:buSzPts val="1400"/>
              <a:buNone/>
              <a:defRPr sz="1800">
                <a:solidFill>
                  <a:schemeClr val="lt1"/>
                </a:solidFill>
              </a:defRPr>
            </a:lvl7pPr>
            <a:lvl8pPr lvl="7" rtl="0">
              <a:spcBef>
                <a:spcPts val="0"/>
              </a:spcBef>
              <a:spcAft>
                <a:spcPts val="0"/>
              </a:spcAft>
              <a:buClr>
                <a:schemeClr val="lt1"/>
              </a:buClr>
              <a:buSzPts val="1400"/>
              <a:buNone/>
              <a:defRPr sz="1800">
                <a:solidFill>
                  <a:schemeClr val="lt1"/>
                </a:solidFill>
              </a:defRPr>
            </a:lvl8pPr>
            <a:lvl9pPr lvl="8" rtl="0">
              <a:spcBef>
                <a:spcPts val="0"/>
              </a:spcBef>
              <a:spcAft>
                <a:spcPts val="0"/>
              </a:spcAft>
              <a:buClr>
                <a:schemeClr val="lt1"/>
              </a:buClr>
              <a:buSzPts val="1400"/>
              <a:buNone/>
              <a:defRPr sz="1800">
                <a:solidFill>
                  <a:schemeClr val="lt1"/>
                </a:solidFill>
              </a:defRPr>
            </a:lvl9pPr>
          </a:lstStyle>
          <a:p>
            <a:endParaRPr/>
          </a:p>
        </p:txBody>
      </p:sp>
      <p:cxnSp>
        <p:nvCxnSpPr>
          <p:cNvPr id="62" name="Google Shape;62;p7"/>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cxnSp>
        <p:nvCxnSpPr>
          <p:cNvPr id="63" name="Google Shape;63;p7"/>
          <p:cNvCxnSpPr/>
          <p:nvPr/>
        </p:nvCxnSpPr>
        <p:spPr>
          <a:xfrm>
            <a:off x="17240250" y="0"/>
            <a:ext cx="0" cy="1028700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grpSp>
        <p:nvGrpSpPr>
          <p:cNvPr id="65" name="Google Shape;65;p8"/>
          <p:cNvGrpSpPr/>
          <p:nvPr/>
        </p:nvGrpSpPr>
        <p:grpSpPr>
          <a:xfrm>
            <a:off x="1434785" y="758686"/>
            <a:ext cx="3343183" cy="883493"/>
            <a:chOff x="0" y="0"/>
            <a:chExt cx="4457577" cy="1177991"/>
          </a:xfrm>
        </p:grpSpPr>
        <p:grpSp>
          <p:nvGrpSpPr>
            <p:cNvPr id="66" name="Google Shape;66;p8"/>
            <p:cNvGrpSpPr/>
            <p:nvPr/>
          </p:nvGrpSpPr>
          <p:grpSpPr>
            <a:xfrm>
              <a:off x="0" y="0"/>
              <a:ext cx="1177991" cy="1177991"/>
              <a:chOff x="0" y="0"/>
              <a:chExt cx="812800" cy="812800"/>
            </a:xfrm>
          </p:grpSpPr>
          <p:sp>
            <p:nvSpPr>
              <p:cNvPr id="67" name="Google Shape;67;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D9C05A"/>
                  </a:gs>
                  <a:gs pos="50000">
                    <a:srgbClr val="E0B74E"/>
                  </a:gs>
                  <a:gs pos="100000">
                    <a:srgbClr val="E4C47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 name="Google Shape;69;p8"/>
            <p:cNvSpPr/>
            <p:nvPr/>
          </p:nvSpPr>
          <p:spPr>
            <a:xfrm>
              <a:off x="248361" y="142926"/>
              <a:ext cx="681274" cy="892144"/>
            </a:xfrm>
            <a:custGeom>
              <a:avLst/>
              <a:gdLst/>
              <a:ahLst/>
              <a:cxnLst/>
              <a:rect l="l" t="t" r="r" b="b"/>
              <a:pathLst>
                <a:path w="681274" h="892144" extrusionOk="0">
                  <a:moveTo>
                    <a:pt x="0" y="0"/>
                  </a:moveTo>
                  <a:lnTo>
                    <a:pt x="681274" y="0"/>
                  </a:lnTo>
                  <a:lnTo>
                    <a:pt x="681274" y="892144"/>
                  </a:lnTo>
                  <a:lnTo>
                    <a:pt x="0" y="892144"/>
                  </a:lnTo>
                  <a:lnTo>
                    <a:pt x="0" y="0"/>
                  </a:lnTo>
                  <a:close/>
                </a:path>
              </a:pathLst>
            </a:custGeom>
            <a:blipFill rotWithShape="1">
              <a:blip r:embed="rId2">
                <a:alphaModFix/>
              </a:blip>
              <a:stretch>
                <a:fillRect/>
              </a:stretch>
            </a:blipFill>
            <a:ln>
              <a:noFill/>
            </a:ln>
          </p:spPr>
        </p:sp>
        <p:sp>
          <p:nvSpPr>
            <p:cNvPr id="70" name="Google Shape;70;p8"/>
            <p:cNvSpPr txBox="1"/>
            <p:nvPr/>
          </p:nvSpPr>
          <p:spPr>
            <a:xfrm>
              <a:off x="1367877" y="255163"/>
              <a:ext cx="3089700" cy="5784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US" sz="2818" b="0" i="0" u="none" strike="noStrike" cap="none">
                  <a:solidFill>
                    <a:srgbClr val="FFFFFF"/>
                  </a:solidFill>
                  <a:latin typeface="Oswald"/>
                  <a:ea typeface="Oswald"/>
                  <a:cs typeface="Oswald"/>
                  <a:sym typeface="Oswald"/>
                </a:rPr>
                <a:t>LOGO COMPANY</a:t>
              </a:r>
              <a:endParaRPr/>
            </a:p>
          </p:txBody>
        </p:sp>
      </p:grpSp>
      <p:sp>
        <p:nvSpPr>
          <p:cNvPr id="71" name="Google Shape;71;p8"/>
          <p:cNvSpPr txBox="1">
            <a:spLocks noGrp="1"/>
          </p:cNvSpPr>
          <p:nvPr>
            <p:ph type="title"/>
          </p:nvPr>
        </p:nvSpPr>
        <p:spPr>
          <a:xfrm>
            <a:off x="1101350" y="2714650"/>
            <a:ext cx="126996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10100"/>
              <a:buFont typeface="Oswald"/>
              <a:buNone/>
              <a:defRPr sz="10100" i="0" u="none" strike="noStrike" cap="none">
                <a:solidFill>
                  <a:schemeClr val="lt1"/>
                </a:solidFill>
                <a:latin typeface="Oswald"/>
                <a:ea typeface="Oswald"/>
                <a:cs typeface="Oswald"/>
                <a:sym typeface="Oswald"/>
              </a:defRPr>
            </a:lvl1pPr>
            <a:lvl2pPr lvl="1" rtl="0">
              <a:spcBef>
                <a:spcPts val="0"/>
              </a:spcBef>
              <a:spcAft>
                <a:spcPts val="0"/>
              </a:spcAft>
              <a:buClr>
                <a:schemeClr val="lt1"/>
              </a:buClr>
              <a:buSzPts val="1400"/>
              <a:buNone/>
              <a:defRPr sz="1800">
                <a:solidFill>
                  <a:schemeClr val="lt1"/>
                </a:solidFill>
              </a:defRPr>
            </a:lvl2pPr>
            <a:lvl3pPr lvl="2" rtl="0">
              <a:spcBef>
                <a:spcPts val="0"/>
              </a:spcBef>
              <a:spcAft>
                <a:spcPts val="0"/>
              </a:spcAft>
              <a:buClr>
                <a:schemeClr val="lt1"/>
              </a:buClr>
              <a:buSzPts val="1400"/>
              <a:buNone/>
              <a:defRPr sz="1800">
                <a:solidFill>
                  <a:schemeClr val="lt1"/>
                </a:solidFill>
              </a:defRPr>
            </a:lvl3pPr>
            <a:lvl4pPr lvl="3" rtl="0">
              <a:spcBef>
                <a:spcPts val="0"/>
              </a:spcBef>
              <a:spcAft>
                <a:spcPts val="0"/>
              </a:spcAft>
              <a:buClr>
                <a:schemeClr val="lt1"/>
              </a:buClr>
              <a:buSzPts val="1400"/>
              <a:buNone/>
              <a:defRPr sz="1800">
                <a:solidFill>
                  <a:schemeClr val="lt1"/>
                </a:solidFill>
              </a:defRPr>
            </a:lvl4pPr>
            <a:lvl5pPr lvl="4" rtl="0">
              <a:spcBef>
                <a:spcPts val="0"/>
              </a:spcBef>
              <a:spcAft>
                <a:spcPts val="0"/>
              </a:spcAft>
              <a:buClr>
                <a:schemeClr val="lt1"/>
              </a:buClr>
              <a:buSzPts val="1400"/>
              <a:buNone/>
              <a:defRPr sz="1800">
                <a:solidFill>
                  <a:schemeClr val="lt1"/>
                </a:solidFill>
              </a:defRPr>
            </a:lvl5pPr>
            <a:lvl6pPr lvl="5" rtl="0">
              <a:spcBef>
                <a:spcPts val="0"/>
              </a:spcBef>
              <a:spcAft>
                <a:spcPts val="0"/>
              </a:spcAft>
              <a:buClr>
                <a:schemeClr val="lt1"/>
              </a:buClr>
              <a:buSzPts val="1400"/>
              <a:buNone/>
              <a:defRPr sz="1800">
                <a:solidFill>
                  <a:schemeClr val="lt1"/>
                </a:solidFill>
              </a:defRPr>
            </a:lvl6pPr>
            <a:lvl7pPr lvl="6" rtl="0">
              <a:spcBef>
                <a:spcPts val="0"/>
              </a:spcBef>
              <a:spcAft>
                <a:spcPts val="0"/>
              </a:spcAft>
              <a:buClr>
                <a:schemeClr val="lt1"/>
              </a:buClr>
              <a:buSzPts val="1400"/>
              <a:buNone/>
              <a:defRPr sz="1800">
                <a:solidFill>
                  <a:schemeClr val="lt1"/>
                </a:solidFill>
              </a:defRPr>
            </a:lvl7pPr>
            <a:lvl8pPr lvl="7" rtl="0">
              <a:spcBef>
                <a:spcPts val="0"/>
              </a:spcBef>
              <a:spcAft>
                <a:spcPts val="0"/>
              </a:spcAft>
              <a:buClr>
                <a:schemeClr val="lt1"/>
              </a:buClr>
              <a:buSzPts val="1400"/>
              <a:buNone/>
              <a:defRPr sz="1800">
                <a:solidFill>
                  <a:schemeClr val="lt1"/>
                </a:solidFill>
              </a:defRPr>
            </a:lvl8pPr>
            <a:lvl9pPr lvl="8" rtl="0">
              <a:spcBef>
                <a:spcPts val="0"/>
              </a:spcBef>
              <a:spcAft>
                <a:spcPts val="0"/>
              </a:spcAft>
              <a:buClr>
                <a:schemeClr val="lt1"/>
              </a:buClr>
              <a:buSzPts val="1400"/>
              <a:buNone/>
              <a:defRPr sz="1800">
                <a:solidFill>
                  <a:schemeClr val="lt1"/>
                </a:solidFill>
              </a:defRPr>
            </a:lvl9pPr>
          </a:lstStyle>
          <a:p>
            <a:endParaRPr/>
          </a:p>
        </p:txBody>
      </p:sp>
      <p:cxnSp>
        <p:nvCxnSpPr>
          <p:cNvPr id="72" name="Google Shape;72;p8"/>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9"/>
          <p:cNvSpPr txBox="1">
            <a:spLocks noGrp="1"/>
          </p:cNvSpPr>
          <p:nvPr>
            <p:ph type="body" idx="1"/>
          </p:nvPr>
        </p:nvSpPr>
        <p:spPr>
          <a:xfrm>
            <a:off x="7204850" y="5348075"/>
            <a:ext cx="5111700" cy="3825300"/>
          </a:xfrm>
          <a:prstGeom prst="rect">
            <a:avLst/>
          </a:prstGeom>
          <a:noFill/>
          <a:ln>
            <a:noFill/>
          </a:ln>
        </p:spPr>
        <p:txBody>
          <a:bodyPr spcFirstLastPara="1" wrap="square" lIns="91425" tIns="45700" rIns="91425" bIns="45700" anchor="t" anchorCtr="0">
            <a:normAutofit/>
          </a:bodyPr>
          <a:lstStyle>
            <a:lvl1pPr marL="457200" lvl="0" indent="-361950" algn="l">
              <a:spcBef>
                <a:spcPts val="640"/>
              </a:spcBef>
              <a:spcAft>
                <a:spcPts val="0"/>
              </a:spcAft>
              <a:buClr>
                <a:schemeClr val="dk1"/>
              </a:buClr>
              <a:buSzPts val="2100"/>
              <a:buChar char="•"/>
              <a:defRPr/>
            </a:lvl1pPr>
            <a:lvl2pPr marL="914400" lvl="1" indent="-361950" algn="l">
              <a:spcBef>
                <a:spcPts val="560"/>
              </a:spcBef>
              <a:spcAft>
                <a:spcPts val="0"/>
              </a:spcAft>
              <a:buClr>
                <a:schemeClr val="dk1"/>
              </a:buClr>
              <a:buSzPts val="2100"/>
              <a:buChar char="–"/>
              <a:defRPr/>
            </a:lvl2pPr>
            <a:lvl3pPr marL="1371600" lvl="2" indent="-361950" algn="l">
              <a:spcBef>
                <a:spcPts val="480"/>
              </a:spcBef>
              <a:spcAft>
                <a:spcPts val="0"/>
              </a:spcAft>
              <a:buClr>
                <a:schemeClr val="dk1"/>
              </a:buClr>
              <a:buSzPts val="2100"/>
              <a:buChar char="•"/>
              <a:defRPr/>
            </a:lvl3pPr>
            <a:lvl4pPr marL="1828800" lvl="3" indent="-361950" algn="l">
              <a:spcBef>
                <a:spcPts val="400"/>
              </a:spcBef>
              <a:spcAft>
                <a:spcPts val="0"/>
              </a:spcAft>
              <a:buClr>
                <a:schemeClr val="dk1"/>
              </a:buClr>
              <a:buSzPts val="2100"/>
              <a:buChar char="–"/>
              <a:defRPr/>
            </a:lvl4pPr>
            <a:lvl5pPr marL="2286000" lvl="4" indent="-361950" algn="l">
              <a:spcBef>
                <a:spcPts val="400"/>
              </a:spcBef>
              <a:spcAft>
                <a:spcPts val="0"/>
              </a:spcAft>
              <a:buClr>
                <a:schemeClr val="dk1"/>
              </a:buClr>
              <a:buSzPts val="2100"/>
              <a:buChar char="»"/>
              <a:defRPr/>
            </a:lvl5pPr>
            <a:lvl6pPr marL="2743200" lvl="5" indent="-361950" algn="l">
              <a:spcBef>
                <a:spcPts val="400"/>
              </a:spcBef>
              <a:spcAft>
                <a:spcPts val="0"/>
              </a:spcAft>
              <a:buClr>
                <a:schemeClr val="dk1"/>
              </a:buClr>
              <a:buSzPts val="2100"/>
              <a:buChar char="•"/>
              <a:defRPr/>
            </a:lvl6pPr>
            <a:lvl7pPr marL="3200400" lvl="6" indent="-361950" algn="l">
              <a:spcBef>
                <a:spcPts val="400"/>
              </a:spcBef>
              <a:spcAft>
                <a:spcPts val="0"/>
              </a:spcAft>
              <a:buClr>
                <a:schemeClr val="dk1"/>
              </a:buClr>
              <a:buSzPts val="2100"/>
              <a:buChar char="•"/>
              <a:defRPr/>
            </a:lvl7pPr>
            <a:lvl8pPr marL="3657600" lvl="7" indent="-361950" algn="l">
              <a:spcBef>
                <a:spcPts val="400"/>
              </a:spcBef>
              <a:spcAft>
                <a:spcPts val="0"/>
              </a:spcAft>
              <a:buClr>
                <a:schemeClr val="dk1"/>
              </a:buClr>
              <a:buSzPts val="2100"/>
              <a:buChar char="•"/>
              <a:defRPr/>
            </a:lvl8pPr>
            <a:lvl9pPr marL="4114800" lvl="8" indent="-361950" algn="l">
              <a:spcBef>
                <a:spcPts val="400"/>
              </a:spcBef>
              <a:spcAft>
                <a:spcPts val="0"/>
              </a:spcAft>
              <a:buClr>
                <a:schemeClr val="dk1"/>
              </a:buClr>
              <a:buSzPts val="2100"/>
              <a:buChar char="•"/>
              <a:defRPr/>
            </a:lvl9pPr>
          </a:lstStyle>
          <a:p>
            <a:endParaRPr/>
          </a:p>
        </p:txBody>
      </p:sp>
      <p:sp>
        <p:nvSpPr>
          <p:cNvPr id="75" name="Google Shape;75;p9"/>
          <p:cNvSpPr txBox="1">
            <a:spLocks noGrp="1"/>
          </p:cNvSpPr>
          <p:nvPr>
            <p:ph type="body" idx="2"/>
          </p:nvPr>
        </p:nvSpPr>
        <p:spPr>
          <a:xfrm>
            <a:off x="1434775" y="5348075"/>
            <a:ext cx="56349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grpSp>
        <p:nvGrpSpPr>
          <p:cNvPr id="76" name="Google Shape;76;p9"/>
          <p:cNvGrpSpPr/>
          <p:nvPr/>
        </p:nvGrpSpPr>
        <p:grpSpPr>
          <a:xfrm>
            <a:off x="1434785" y="758686"/>
            <a:ext cx="3343183" cy="883493"/>
            <a:chOff x="0" y="0"/>
            <a:chExt cx="4457577" cy="1177991"/>
          </a:xfrm>
        </p:grpSpPr>
        <p:grpSp>
          <p:nvGrpSpPr>
            <p:cNvPr id="77" name="Google Shape;77;p9"/>
            <p:cNvGrpSpPr/>
            <p:nvPr/>
          </p:nvGrpSpPr>
          <p:grpSpPr>
            <a:xfrm>
              <a:off x="0" y="0"/>
              <a:ext cx="1177991" cy="1177991"/>
              <a:chOff x="0" y="0"/>
              <a:chExt cx="812800" cy="812800"/>
            </a:xfrm>
          </p:grpSpPr>
          <p:sp>
            <p:nvSpPr>
              <p:cNvPr id="78" name="Google Shape;7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D9C05A"/>
                  </a:gs>
                  <a:gs pos="50000">
                    <a:srgbClr val="E0B74E"/>
                  </a:gs>
                  <a:gs pos="100000">
                    <a:srgbClr val="E4C47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0" name="Google Shape;80;p9"/>
            <p:cNvSpPr/>
            <p:nvPr/>
          </p:nvSpPr>
          <p:spPr>
            <a:xfrm>
              <a:off x="248361" y="142926"/>
              <a:ext cx="681274" cy="892144"/>
            </a:xfrm>
            <a:custGeom>
              <a:avLst/>
              <a:gdLst/>
              <a:ahLst/>
              <a:cxnLst/>
              <a:rect l="l" t="t" r="r" b="b"/>
              <a:pathLst>
                <a:path w="681274" h="892144" extrusionOk="0">
                  <a:moveTo>
                    <a:pt x="0" y="0"/>
                  </a:moveTo>
                  <a:lnTo>
                    <a:pt x="681274" y="0"/>
                  </a:lnTo>
                  <a:lnTo>
                    <a:pt x="681274" y="892144"/>
                  </a:lnTo>
                  <a:lnTo>
                    <a:pt x="0" y="892144"/>
                  </a:lnTo>
                  <a:lnTo>
                    <a:pt x="0" y="0"/>
                  </a:lnTo>
                  <a:close/>
                </a:path>
              </a:pathLst>
            </a:custGeom>
            <a:blipFill rotWithShape="1">
              <a:blip r:embed="rId2">
                <a:alphaModFix/>
              </a:blip>
              <a:stretch>
                <a:fillRect/>
              </a:stretch>
            </a:blipFill>
            <a:ln>
              <a:noFill/>
            </a:ln>
          </p:spPr>
        </p:sp>
        <p:sp>
          <p:nvSpPr>
            <p:cNvPr id="81" name="Google Shape;81;p9"/>
            <p:cNvSpPr txBox="1"/>
            <p:nvPr/>
          </p:nvSpPr>
          <p:spPr>
            <a:xfrm>
              <a:off x="1367877" y="255163"/>
              <a:ext cx="3089700" cy="578400"/>
            </a:xfrm>
            <a:prstGeom prst="rect">
              <a:avLst/>
            </a:prstGeom>
            <a:noFill/>
            <a:ln>
              <a:noFill/>
            </a:ln>
          </p:spPr>
          <p:txBody>
            <a:bodyPr spcFirstLastPara="1" wrap="square" lIns="0" tIns="0" rIns="0" bIns="0" anchor="t" anchorCtr="0">
              <a:spAutoFit/>
            </a:bodyPr>
            <a:lstStyle/>
            <a:p>
              <a:pPr marL="0" marR="0" lvl="0" indent="0" algn="l" rtl="0">
                <a:lnSpc>
                  <a:spcPct val="140028"/>
                </a:lnSpc>
                <a:spcBef>
                  <a:spcPts val="0"/>
                </a:spcBef>
                <a:spcAft>
                  <a:spcPts val="0"/>
                </a:spcAft>
                <a:buNone/>
              </a:pPr>
              <a:r>
                <a:rPr lang="en-US" sz="2818" b="0" i="0" u="none" strike="noStrike" cap="none">
                  <a:solidFill>
                    <a:srgbClr val="FFFFFF"/>
                  </a:solidFill>
                  <a:latin typeface="Oswald"/>
                  <a:ea typeface="Oswald"/>
                  <a:cs typeface="Oswald"/>
                  <a:sym typeface="Oswald"/>
                </a:rPr>
                <a:t>LOGO COMPANY</a:t>
              </a:r>
              <a:endParaRPr/>
            </a:p>
          </p:txBody>
        </p:sp>
      </p:grpSp>
      <p:sp>
        <p:nvSpPr>
          <p:cNvPr id="82" name="Google Shape;82;p9"/>
          <p:cNvSpPr txBox="1">
            <a:spLocks noGrp="1"/>
          </p:cNvSpPr>
          <p:nvPr>
            <p:ph type="title"/>
          </p:nvPr>
        </p:nvSpPr>
        <p:spPr>
          <a:xfrm>
            <a:off x="1101350" y="2714650"/>
            <a:ext cx="126996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10100"/>
              <a:buFont typeface="Oswald"/>
              <a:buNone/>
              <a:defRPr sz="10100" i="0" u="none" strike="noStrike" cap="none">
                <a:solidFill>
                  <a:schemeClr val="lt1"/>
                </a:solidFill>
                <a:latin typeface="Oswald"/>
                <a:ea typeface="Oswald"/>
                <a:cs typeface="Oswald"/>
                <a:sym typeface="Oswald"/>
              </a:defRPr>
            </a:lvl1pPr>
            <a:lvl2pPr lvl="1" rtl="0">
              <a:spcBef>
                <a:spcPts val="0"/>
              </a:spcBef>
              <a:spcAft>
                <a:spcPts val="0"/>
              </a:spcAft>
              <a:buClr>
                <a:schemeClr val="lt1"/>
              </a:buClr>
              <a:buSzPts val="1400"/>
              <a:buNone/>
              <a:defRPr sz="1800">
                <a:solidFill>
                  <a:schemeClr val="lt1"/>
                </a:solidFill>
              </a:defRPr>
            </a:lvl2pPr>
            <a:lvl3pPr lvl="2" rtl="0">
              <a:spcBef>
                <a:spcPts val="0"/>
              </a:spcBef>
              <a:spcAft>
                <a:spcPts val="0"/>
              </a:spcAft>
              <a:buClr>
                <a:schemeClr val="lt1"/>
              </a:buClr>
              <a:buSzPts val="1400"/>
              <a:buNone/>
              <a:defRPr sz="1800">
                <a:solidFill>
                  <a:schemeClr val="lt1"/>
                </a:solidFill>
              </a:defRPr>
            </a:lvl3pPr>
            <a:lvl4pPr lvl="3" rtl="0">
              <a:spcBef>
                <a:spcPts val="0"/>
              </a:spcBef>
              <a:spcAft>
                <a:spcPts val="0"/>
              </a:spcAft>
              <a:buClr>
                <a:schemeClr val="lt1"/>
              </a:buClr>
              <a:buSzPts val="1400"/>
              <a:buNone/>
              <a:defRPr sz="1800">
                <a:solidFill>
                  <a:schemeClr val="lt1"/>
                </a:solidFill>
              </a:defRPr>
            </a:lvl4pPr>
            <a:lvl5pPr lvl="4" rtl="0">
              <a:spcBef>
                <a:spcPts val="0"/>
              </a:spcBef>
              <a:spcAft>
                <a:spcPts val="0"/>
              </a:spcAft>
              <a:buClr>
                <a:schemeClr val="lt1"/>
              </a:buClr>
              <a:buSzPts val="1400"/>
              <a:buNone/>
              <a:defRPr sz="1800">
                <a:solidFill>
                  <a:schemeClr val="lt1"/>
                </a:solidFill>
              </a:defRPr>
            </a:lvl5pPr>
            <a:lvl6pPr lvl="5" rtl="0">
              <a:spcBef>
                <a:spcPts val="0"/>
              </a:spcBef>
              <a:spcAft>
                <a:spcPts val="0"/>
              </a:spcAft>
              <a:buClr>
                <a:schemeClr val="lt1"/>
              </a:buClr>
              <a:buSzPts val="1400"/>
              <a:buNone/>
              <a:defRPr sz="1800">
                <a:solidFill>
                  <a:schemeClr val="lt1"/>
                </a:solidFill>
              </a:defRPr>
            </a:lvl6pPr>
            <a:lvl7pPr lvl="6" rtl="0">
              <a:spcBef>
                <a:spcPts val="0"/>
              </a:spcBef>
              <a:spcAft>
                <a:spcPts val="0"/>
              </a:spcAft>
              <a:buClr>
                <a:schemeClr val="lt1"/>
              </a:buClr>
              <a:buSzPts val="1400"/>
              <a:buNone/>
              <a:defRPr sz="1800">
                <a:solidFill>
                  <a:schemeClr val="lt1"/>
                </a:solidFill>
              </a:defRPr>
            </a:lvl7pPr>
            <a:lvl8pPr lvl="7" rtl="0">
              <a:spcBef>
                <a:spcPts val="0"/>
              </a:spcBef>
              <a:spcAft>
                <a:spcPts val="0"/>
              </a:spcAft>
              <a:buClr>
                <a:schemeClr val="lt1"/>
              </a:buClr>
              <a:buSzPts val="1400"/>
              <a:buNone/>
              <a:defRPr sz="1800">
                <a:solidFill>
                  <a:schemeClr val="lt1"/>
                </a:solidFill>
              </a:defRPr>
            </a:lvl8pPr>
            <a:lvl9pPr lvl="8" rtl="0">
              <a:spcBef>
                <a:spcPts val="0"/>
              </a:spcBef>
              <a:spcAft>
                <a:spcPts val="0"/>
              </a:spcAft>
              <a:buClr>
                <a:schemeClr val="lt1"/>
              </a:buClr>
              <a:buSzPts val="1400"/>
              <a:buNone/>
              <a:defRPr sz="1800">
                <a:solidFill>
                  <a:schemeClr val="lt1"/>
                </a:solidFill>
              </a:defRPr>
            </a:lvl9pPr>
          </a:lstStyle>
          <a:p>
            <a:endParaRPr/>
          </a:p>
        </p:txBody>
      </p:sp>
      <p:cxnSp>
        <p:nvCxnSpPr>
          <p:cNvPr id="83" name="Google Shape;83;p9"/>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10"/>
          <p:cNvSpPr>
            <a:spLocks noGrp="1"/>
          </p:cNvSpPr>
          <p:nvPr>
            <p:ph type="pic" idx="2"/>
          </p:nvPr>
        </p:nvSpPr>
        <p:spPr>
          <a:xfrm>
            <a:off x="10158846" y="5496075"/>
            <a:ext cx="3464400" cy="2598300"/>
          </a:xfrm>
          <a:prstGeom prst="rect">
            <a:avLst/>
          </a:prstGeom>
          <a:noFill/>
          <a:ln>
            <a:noFill/>
          </a:ln>
        </p:spPr>
      </p:sp>
      <p:sp>
        <p:nvSpPr>
          <p:cNvPr id="86" name="Google Shape;86;p10"/>
          <p:cNvSpPr txBox="1">
            <a:spLocks noGrp="1"/>
          </p:cNvSpPr>
          <p:nvPr>
            <p:ph type="body" idx="1"/>
          </p:nvPr>
        </p:nvSpPr>
        <p:spPr>
          <a:xfrm>
            <a:off x="1714038" y="569096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sp>
        <p:nvSpPr>
          <p:cNvPr id="93" name="Google Shape;93;p10"/>
          <p:cNvSpPr txBox="1">
            <a:spLocks noGrp="1"/>
          </p:cNvSpPr>
          <p:nvPr>
            <p:ph type="title"/>
          </p:nvPr>
        </p:nvSpPr>
        <p:spPr>
          <a:xfrm>
            <a:off x="1101350" y="2714650"/>
            <a:ext cx="126996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10100"/>
              <a:buFont typeface="Oswald"/>
              <a:buNone/>
              <a:defRPr sz="10100" i="0" u="none" strike="noStrike" cap="none">
                <a:solidFill>
                  <a:schemeClr val="lt1"/>
                </a:solidFill>
                <a:latin typeface="Oswald"/>
                <a:ea typeface="Oswald"/>
                <a:cs typeface="Oswald"/>
                <a:sym typeface="Oswald"/>
              </a:defRPr>
            </a:lvl1pPr>
            <a:lvl2pPr lvl="1" rtl="0">
              <a:spcBef>
                <a:spcPts val="0"/>
              </a:spcBef>
              <a:spcAft>
                <a:spcPts val="0"/>
              </a:spcAft>
              <a:buClr>
                <a:schemeClr val="lt1"/>
              </a:buClr>
              <a:buSzPts val="1400"/>
              <a:buNone/>
              <a:defRPr sz="1800">
                <a:solidFill>
                  <a:schemeClr val="lt1"/>
                </a:solidFill>
              </a:defRPr>
            </a:lvl2pPr>
            <a:lvl3pPr lvl="2" rtl="0">
              <a:spcBef>
                <a:spcPts val="0"/>
              </a:spcBef>
              <a:spcAft>
                <a:spcPts val="0"/>
              </a:spcAft>
              <a:buClr>
                <a:schemeClr val="lt1"/>
              </a:buClr>
              <a:buSzPts val="1400"/>
              <a:buNone/>
              <a:defRPr sz="1800">
                <a:solidFill>
                  <a:schemeClr val="lt1"/>
                </a:solidFill>
              </a:defRPr>
            </a:lvl3pPr>
            <a:lvl4pPr lvl="3" rtl="0">
              <a:spcBef>
                <a:spcPts val="0"/>
              </a:spcBef>
              <a:spcAft>
                <a:spcPts val="0"/>
              </a:spcAft>
              <a:buClr>
                <a:schemeClr val="lt1"/>
              </a:buClr>
              <a:buSzPts val="1400"/>
              <a:buNone/>
              <a:defRPr sz="1800">
                <a:solidFill>
                  <a:schemeClr val="lt1"/>
                </a:solidFill>
              </a:defRPr>
            </a:lvl4pPr>
            <a:lvl5pPr lvl="4" rtl="0">
              <a:spcBef>
                <a:spcPts val="0"/>
              </a:spcBef>
              <a:spcAft>
                <a:spcPts val="0"/>
              </a:spcAft>
              <a:buClr>
                <a:schemeClr val="lt1"/>
              </a:buClr>
              <a:buSzPts val="1400"/>
              <a:buNone/>
              <a:defRPr sz="1800">
                <a:solidFill>
                  <a:schemeClr val="lt1"/>
                </a:solidFill>
              </a:defRPr>
            </a:lvl5pPr>
            <a:lvl6pPr lvl="5" rtl="0">
              <a:spcBef>
                <a:spcPts val="0"/>
              </a:spcBef>
              <a:spcAft>
                <a:spcPts val="0"/>
              </a:spcAft>
              <a:buClr>
                <a:schemeClr val="lt1"/>
              </a:buClr>
              <a:buSzPts val="1400"/>
              <a:buNone/>
              <a:defRPr sz="1800">
                <a:solidFill>
                  <a:schemeClr val="lt1"/>
                </a:solidFill>
              </a:defRPr>
            </a:lvl6pPr>
            <a:lvl7pPr lvl="6" rtl="0">
              <a:spcBef>
                <a:spcPts val="0"/>
              </a:spcBef>
              <a:spcAft>
                <a:spcPts val="0"/>
              </a:spcAft>
              <a:buClr>
                <a:schemeClr val="lt1"/>
              </a:buClr>
              <a:buSzPts val="1400"/>
              <a:buNone/>
              <a:defRPr sz="1800">
                <a:solidFill>
                  <a:schemeClr val="lt1"/>
                </a:solidFill>
              </a:defRPr>
            </a:lvl7pPr>
            <a:lvl8pPr lvl="7" rtl="0">
              <a:spcBef>
                <a:spcPts val="0"/>
              </a:spcBef>
              <a:spcAft>
                <a:spcPts val="0"/>
              </a:spcAft>
              <a:buClr>
                <a:schemeClr val="lt1"/>
              </a:buClr>
              <a:buSzPts val="1400"/>
              <a:buNone/>
              <a:defRPr sz="1800">
                <a:solidFill>
                  <a:schemeClr val="lt1"/>
                </a:solidFill>
              </a:defRPr>
            </a:lvl8pPr>
            <a:lvl9pPr lvl="8" rtl="0">
              <a:spcBef>
                <a:spcPts val="0"/>
              </a:spcBef>
              <a:spcAft>
                <a:spcPts val="0"/>
              </a:spcAft>
              <a:buClr>
                <a:schemeClr val="lt1"/>
              </a:buClr>
              <a:buSzPts val="1400"/>
              <a:buNone/>
              <a:defRPr sz="1800">
                <a:solidFill>
                  <a:schemeClr val="lt1"/>
                </a:solidFill>
              </a:defRPr>
            </a:lvl9pPr>
          </a:lstStyle>
          <a:p>
            <a:endParaRPr/>
          </a:p>
        </p:txBody>
      </p:sp>
      <p:cxnSp>
        <p:nvCxnSpPr>
          <p:cNvPr id="94" name="Google Shape;94;p10"/>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cxnSp>
        <p:nvCxnSpPr>
          <p:cNvPr id="95" name="Google Shape;95;p10"/>
          <p:cNvCxnSpPr/>
          <p:nvPr/>
        </p:nvCxnSpPr>
        <p:spPr>
          <a:xfrm>
            <a:off x="17240250" y="0"/>
            <a:ext cx="0" cy="1028700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1350" y="2714650"/>
            <a:ext cx="126996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10100"/>
              <a:buFont typeface="Oswald"/>
              <a:buNone/>
              <a:defRPr sz="10100" i="0" u="none" strike="noStrike" cap="none">
                <a:solidFill>
                  <a:schemeClr val="lt1"/>
                </a:solidFill>
                <a:latin typeface="Oswald"/>
                <a:ea typeface="Oswald"/>
                <a:cs typeface="Oswald"/>
                <a:sym typeface="Oswald"/>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1847900" y="5372100"/>
            <a:ext cx="5983200" cy="4526100"/>
          </a:xfrm>
          <a:prstGeom prst="rect">
            <a:avLst/>
          </a:prstGeom>
          <a:noFill/>
          <a:ln>
            <a:noFill/>
          </a:ln>
        </p:spPr>
        <p:txBody>
          <a:bodyPr spcFirstLastPara="1" wrap="square" lIns="91425" tIns="45700" rIns="91425" bIns="45700" anchor="t" anchorCtr="0">
            <a:normAutofit/>
          </a:bodyPr>
          <a:lstStyle>
            <a:lvl1pPr marL="457200" marR="0" lvl="0" indent="-361950" algn="l" rtl="0">
              <a:spcBef>
                <a:spcPts val="64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1pPr>
            <a:lvl2pPr marL="914400" marR="0" lvl="1" indent="-361950" algn="l" rtl="0">
              <a:spcBef>
                <a:spcPts val="56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2pPr>
            <a:lvl3pPr marL="1371600" marR="0" lvl="2" indent="-361950" algn="l" rtl="0">
              <a:spcBef>
                <a:spcPts val="48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3pPr>
            <a:lvl4pPr marL="1828800" marR="0" lvl="3"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4pPr>
            <a:lvl5pPr marL="2286000" marR="0" lvl="4"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5pPr>
            <a:lvl6pPr marL="2743200" marR="0" lvl="5"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6pPr>
            <a:lvl7pPr marL="3200400" marR="0" lvl="6"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7pPr>
            <a:lvl8pPr marL="3657600" marR="0" lvl="7"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8pPr>
            <a:lvl9pPr marL="4114800" marR="0" lvl="8"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11826536"/>
      </p:ext>
    </p:extLst>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9"/>
        <p:cNvGrpSpPr/>
        <p:nvPr/>
      </p:nvGrpSpPr>
      <p:grpSpPr>
        <a:xfrm>
          <a:off x="0" y="0"/>
          <a:ext cx="0" cy="0"/>
          <a:chOff x="0" y="0"/>
          <a:chExt cx="0" cy="0"/>
        </a:xfrm>
      </p:grpSpPr>
      <p:pic>
        <p:nvPicPr>
          <p:cNvPr id="100" name="Google Shape;100;p11"/>
          <p:cNvPicPr preferRelativeResize="0"/>
          <p:nvPr/>
        </p:nvPicPr>
        <p:blipFill>
          <a:blip r:embed="rId3">
            <a:alphaModFix/>
          </a:blip>
          <a:stretch>
            <a:fillRect/>
          </a:stretch>
        </p:blipFill>
        <p:spPr>
          <a:xfrm>
            <a:off x="95536" y="185671"/>
            <a:ext cx="18288000" cy="10287000"/>
          </a:xfrm>
          <a:prstGeom prst="rect">
            <a:avLst/>
          </a:prstGeom>
          <a:noFill/>
          <a:ln>
            <a:noFill/>
          </a:ln>
        </p:spPr>
      </p:pic>
      <p:pic>
        <p:nvPicPr>
          <p:cNvPr id="101" name="Google Shape;101;p11"/>
          <p:cNvPicPr preferRelativeResize="0"/>
          <p:nvPr/>
        </p:nvPicPr>
        <p:blipFill>
          <a:blip r:embed="rId4">
            <a:alphaModFix/>
          </a:blip>
          <a:stretch>
            <a:fillRect/>
          </a:stretch>
        </p:blipFill>
        <p:spPr>
          <a:xfrm>
            <a:off x="8391738" y="-2988288"/>
            <a:ext cx="10833175" cy="15790976"/>
          </a:xfrm>
          <a:prstGeom prst="rect">
            <a:avLst/>
          </a:prstGeom>
          <a:noFill/>
          <a:ln>
            <a:noFill/>
          </a:ln>
        </p:spPr>
      </p:pic>
      <p:grpSp>
        <p:nvGrpSpPr>
          <p:cNvPr id="102" name="Google Shape;102;p11"/>
          <p:cNvGrpSpPr/>
          <p:nvPr/>
        </p:nvGrpSpPr>
        <p:grpSpPr>
          <a:xfrm>
            <a:off x="1345474" y="7319083"/>
            <a:ext cx="5505729" cy="1195028"/>
            <a:chOff x="0" y="-47625"/>
            <a:chExt cx="1450069" cy="314740"/>
          </a:xfrm>
        </p:grpSpPr>
        <p:sp>
          <p:nvSpPr>
            <p:cNvPr id="103" name="Google Shape;103;p11"/>
            <p:cNvSpPr/>
            <p:nvPr/>
          </p:nvSpPr>
          <p:spPr>
            <a:xfrm>
              <a:off x="0" y="0"/>
              <a:ext cx="1450069" cy="267115"/>
            </a:xfrm>
            <a:custGeom>
              <a:avLst/>
              <a:gdLst/>
              <a:ahLst/>
              <a:cxnLst/>
              <a:rect l="l" t="t" r="r" b="b"/>
              <a:pathLst>
                <a:path w="1450069" h="267115" extrusionOk="0">
                  <a:moveTo>
                    <a:pt x="71714" y="0"/>
                  </a:moveTo>
                  <a:lnTo>
                    <a:pt x="1378355" y="0"/>
                  </a:lnTo>
                  <a:cubicBezTo>
                    <a:pt x="1417961" y="0"/>
                    <a:pt x="1450069" y="32107"/>
                    <a:pt x="1450069" y="71714"/>
                  </a:cubicBezTo>
                  <a:lnTo>
                    <a:pt x="1450069" y="195401"/>
                  </a:lnTo>
                  <a:cubicBezTo>
                    <a:pt x="1450069" y="235008"/>
                    <a:pt x="1417961" y="267115"/>
                    <a:pt x="1378355" y="267115"/>
                  </a:cubicBezTo>
                  <a:lnTo>
                    <a:pt x="71714" y="267115"/>
                  </a:lnTo>
                  <a:cubicBezTo>
                    <a:pt x="32107" y="267115"/>
                    <a:pt x="0" y="235008"/>
                    <a:pt x="0" y="195401"/>
                  </a:cubicBezTo>
                  <a:lnTo>
                    <a:pt x="0" y="71714"/>
                  </a:lnTo>
                  <a:cubicBezTo>
                    <a:pt x="0" y="32107"/>
                    <a:pt x="32107" y="0"/>
                    <a:pt x="71714" y="0"/>
                  </a:cubicBezTo>
                  <a:close/>
                </a:path>
              </a:pathLst>
            </a:custGeom>
            <a:gradFill>
              <a:gsLst>
                <a:gs pos="0">
                  <a:srgbClr val="D9C05A"/>
                </a:gs>
                <a:gs pos="50000">
                  <a:srgbClr val="E0B74E"/>
                </a:gs>
                <a:gs pos="100000">
                  <a:srgbClr val="E4C47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txBox="1"/>
            <p:nvPr/>
          </p:nvSpPr>
          <p:spPr>
            <a:xfrm>
              <a:off x="0" y="-47625"/>
              <a:ext cx="1450069" cy="31474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 name="Google Shape;105;p11"/>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sp>
        <p:nvSpPr>
          <p:cNvPr id="106" name="Google Shape;106;p11"/>
          <p:cNvSpPr txBox="1"/>
          <p:nvPr/>
        </p:nvSpPr>
        <p:spPr>
          <a:xfrm>
            <a:off x="1177413" y="3083725"/>
            <a:ext cx="9384300" cy="156305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157" b="0" i="0" u="none" strike="noStrike" cap="none" dirty="0">
                <a:solidFill>
                  <a:srgbClr val="FFFFFF"/>
                </a:solidFill>
                <a:latin typeface="Oswald"/>
                <a:ea typeface="Oswald"/>
                <a:cs typeface="Oswald"/>
                <a:sym typeface="Oswald"/>
              </a:rPr>
              <a:t>CRYPTOGRAPHY </a:t>
            </a:r>
            <a:endParaRPr lang="en-US" dirty="0"/>
          </a:p>
        </p:txBody>
      </p:sp>
      <p:sp>
        <p:nvSpPr>
          <p:cNvPr id="107" name="Google Shape;107;p11"/>
          <p:cNvSpPr txBox="1"/>
          <p:nvPr/>
        </p:nvSpPr>
        <p:spPr>
          <a:xfrm>
            <a:off x="1633675" y="7646989"/>
            <a:ext cx="4494169" cy="823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352" b="0" i="0" u="none" strike="noStrike" cap="none" dirty="0">
                <a:solidFill>
                  <a:srgbClr val="000000"/>
                </a:solidFill>
                <a:latin typeface="Oswald"/>
                <a:ea typeface="Oswald"/>
                <a:cs typeface="Oswald"/>
                <a:sym typeface="Oswald"/>
              </a:rPr>
              <a:t>PRESENTATION</a:t>
            </a:r>
            <a:endParaRPr dirty="0"/>
          </a:p>
        </p:txBody>
      </p:sp>
      <p:sp>
        <p:nvSpPr>
          <p:cNvPr id="3" name="TextBox 2">
            <a:extLst>
              <a:ext uri="{FF2B5EF4-FFF2-40B4-BE49-F238E27FC236}">
                <a16:creationId xmlns:a16="http://schemas.microsoft.com/office/drawing/2014/main" id="{F8ADDB9C-117D-21CE-B2DC-89738F522BDD}"/>
              </a:ext>
            </a:extLst>
          </p:cNvPr>
          <p:cNvSpPr txBox="1"/>
          <p:nvPr/>
        </p:nvSpPr>
        <p:spPr>
          <a:xfrm>
            <a:off x="3393293" y="4502516"/>
            <a:ext cx="6502974" cy="523220"/>
          </a:xfrm>
          <a:prstGeom prst="rect">
            <a:avLst/>
          </a:prstGeom>
          <a:noFill/>
        </p:spPr>
        <p:txBody>
          <a:bodyPr wrap="square" rtlCol="0">
            <a:spAutoFit/>
          </a:bodyPr>
          <a:lstStyle/>
          <a:p>
            <a:r>
              <a:rPr lang="en-US" sz="2800" i="1" dirty="0">
                <a:solidFill>
                  <a:schemeClr val="bg1"/>
                </a:solidFill>
              </a:rPr>
              <a:t>Understanding Public and Private Keys</a:t>
            </a:r>
            <a:endParaRPr lang="en-IN" sz="2800" i="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a:extLst>
            <a:ext uri="{FF2B5EF4-FFF2-40B4-BE49-F238E27FC236}">
              <a16:creationId xmlns:a16="http://schemas.microsoft.com/office/drawing/2014/main" id="{37C54C4F-E503-AB91-9000-8C0FEB8FC4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7D07E0D-19B6-7D0C-4CD4-0B5B0A180E96}"/>
              </a:ext>
            </a:extLst>
          </p:cNvPr>
          <p:cNvSpPr txBox="1"/>
          <p:nvPr/>
        </p:nvSpPr>
        <p:spPr>
          <a:xfrm>
            <a:off x="876299" y="538279"/>
            <a:ext cx="16535401" cy="1677382"/>
          </a:xfrm>
          <a:prstGeom prst="rect">
            <a:avLst/>
          </a:prstGeom>
          <a:noFill/>
        </p:spPr>
        <p:txBody>
          <a:bodyPr wrap="square" rtlCol="0">
            <a:spAutoFit/>
          </a:bodyPr>
          <a:lstStyle/>
          <a:p>
            <a:pPr>
              <a:buNone/>
            </a:pPr>
            <a:r>
              <a:rPr lang="en-US" sz="3200" b="1" dirty="0">
                <a:solidFill>
                  <a:schemeClr val="bg1"/>
                </a:solidFill>
              </a:rPr>
              <a:t>Decryption</a:t>
            </a:r>
            <a:r>
              <a:rPr lang="en-US" sz="3200" dirty="0">
                <a:solidFill>
                  <a:schemeClr val="bg1"/>
                </a:solidFill>
              </a:rPr>
              <a:t>:</a:t>
            </a:r>
          </a:p>
          <a:p>
            <a:pPr>
              <a:buNone/>
            </a:pPr>
            <a:endParaRPr lang="en-US" sz="1100" dirty="0">
              <a:solidFill>
                <a:schemeClr val="bg1"/>
              </a:solidFill>
            </a:endParaRPr>
          </a:p>
          <a:p>
            <a:pPr>
              <a:buFont typeface="Arial" panose="020B0604020202020204" pitchFamily="34" charset="0"/>
              <a:buChar char="•"/>
            </a:pPr>
            <a:r>
              <a:rPr lang="en-US" sz="2400" dirty="0">
                <a:solidFill>
                  <a:schemeClr val="bg1"/>
                </a:solidFill>
              </a:rPr>
              <a:t>The recipient uses their </a:t>
            </a:r>
            <a:r>
              <a:rPr lang="en-US" sz="2400" b="1" dirty="0">
                <a:solidFill>
                  <a:schemeClr val="bg1"/>
                </a:solidFill>
              </a:rPr>
              <a:t>private key</a:t>
            </a:r>
            <a:r>
              <a:rPr lang="en-US" sz="2400" dirty="0">
                <a:solidFill>
                  <a:schemeClr val="bg1"/>
                </a:solidFill>
              </a:rPr>
              <a:t> to decrypt the message.</a:t>
            </a:r>
          </a:p>
          <a:p>
            <a:pPr>
              <a:buFont typeface="Arial" panose="020B0604020202020204" pitchFamily="34" charset="0"/>
              <a:buChar char="•"/>
            </a:pPr>
            <a:endParaRPr lang="en-US" sz="1200" dirty="0">
              <a:solidFill>
                <a:schemeClr val="bg1"/>
              </a:solidFill>
            </a:endParaRPr>
          </a:p>
          <a:p>
            <a:pPr>
              <a:buFont typeface="Arial" panose="020B0604020202020204" pitchFamily="34" charset="0"/>
              <a:buChar char="•"/>
            </a:pPr>
            <a:r>
              <a:rPr lang="en-US" sz="2400" dirty="0">
                <a:solidFill>
                  <a:schemeClr val="bg1"/>
                </a:solidFill>
              </a:rPr>
              <a:t>Since the public key is a point on the curve, only the corresponding private key can reverse the encryption process</a:t>
            </a:r>
          </a:p>
        </p:txBody>
      </p:sp>
    </p:spTree>
    <p:extLst>
      <p:ext uri="{BB962C8B-B14F-4D97-AF65-F5344CB8AC3E}">
        <p14:creationId xmlns:p14="http://schemas.microsoft.com/office/powerpoint/2010/main" val="185759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23"/>
          <p:cNvPicPr preferRelativeResize="0"/>
          <p:nvPr/>
        </p:nvPicPr>
        <p:blipFill rotWithShape="1">
          <a:blip r:embed="rId3">
            <a:alphaModFix/>
          </a:blip>
          <a:srcRect t="10069" b="10070"/>
          <a:stretch/>
        </p:blipFill>
        <p:spPr>
          <a:xfrm>
            <a:off x="0" y="0"/>
            <a:ext cx="18288000" cy="10287000"/>
          </a:xfrm>
          <a:prstGeom prst="rect">
            <a:avLst/>
          </a:prstGeom>
          <a:noFill/>
          <a:ln>
            <a:noFill/>
          </a:ln>
        </p:spPr>
      </p:pic>
      <p:sp>
        <p:nvSpPr>
          <p:cNvPr id="306" name="Google Shape;306;p23"/>
          <p:cNvSpPr/>
          <p:nvPr/>
        </p:nvSpPr>
        <p:spPr>
          <a:xfrm>
            <a:off x="11430000" y="895841"/>
            <a:ext cx="6248400" cy="951517"/>
          </a:xfrm>
          <a:prstGeom prst="ellipse">
            <a:avLst/>
          </a:prstGeom>
          <a:solidFill>
            <a:srgbClr val="EBFF45"/>
          </a:solidFill>
          <a:ln w="25400" cap="flat" cmpd="sng">
            <a:solidFill>
              <a:srgbClr val="EBFF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 name="Google Shape;307;p23"/>
          <p:cNvSpPr txBox="1"/>
          <p:nvPr/>
        </p:nvSpPr>
        <p:spPr>
          <a:xfrm>
            <a:off x="11526982" y="1113066"/>
            <a:ext cx="6248400" cy="517065"/>
          </a:xfrm>
          <a:prstGeom prst="rect">
            <a:avLst/>
          </a:prstGeom>
          <a:noFill/>
          <a:ln>
            <a:noFill/>
          </a:ln>
        </p:spPr>
        <p:txBody>
          <a:bodyPr spcFirstLastPara="1" wrap="square" lIns="0" tIns="0" rIns="0" bIns="0" anchor="t" anchorCtr="0">
            <a:spAutoFit/>
          </a:bodyPr>
          <a:lstStyle/>
          <a:p>
            <a:pPr lvl="0" algn="ctr">
              <a:lnSpc>
                <a:spcPct val="120000"/>
              </a:lnSpc>
            </a:pPr>
            <a:r>
              <a:rPr lang="en-US" sz="2800" dirty="0">
                <a:latin typeface="Microsoft YaHei" panose="020B0503020204020204" pitchFamily="34" charset="-122"/>
                <a:ea typeface="Microsoft YaHei" panose="020B0503020204020204" pitchFamily="34" charset="-122"/>
              </a:rPr>
              <a:t>Digital signature and </a:t>
            </a:r>
            <a:r>
              <a:rPr lang="en-IN" sz="2800" dirty="0">
                <a:latin typeface="Microsoft YaHei" panose="020B0503020204020204" pitchFamily="34" charset="-122"/>
                <a:ea typeface="Microsoft YaHei" panose="020B0503020204020204" pitchFamily="34" charset="-122"/>
              </a:rPr>
              <a:t>authenticity</a:t>
            </a:r>
            <a:endParaRPr sz="2800" dirty="0">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par>
                                <p:cTn id="8" presetID="10" presetClass="entr" presetSubtype="0" fill="hold" nodeType="withEffect">
                                  <p:stCondLst>
                                    <p:cond delay="0"/>
                                  </p:stCondLst>
                                  <p:childTnLst>
                                    <p:set>
                                      <p:cBhvr>
                                        <p:cTn id="9" dur="1" fill="hold">
                                          <p:stCondLst>
                                            <p:cond delay="0"/>
                                          </p:stCondLst>
                                        </p:cTn>
                                        <p:tgtEl>
                                          <p:spTgt spid="307"/>
                                        </p:tgtEl>
                                        <p:attrNameLst>
                                          <p:attrName>style.visibility</p:attrName>
                                        </p:attrNameLst>
                                      </p:cBhvr>
                                      <p:to>
                                        <p:strVal val="visible"/>
                                      </p:to>
                                    </p:set>
                                    <p:animEffect transition="in" filter="fade">
                                      <p:cBhvr>
                                        <p:cTn id="10" dur="10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59"/>
        <p:cNvGrpSpPr/>
        <p:nvPr/>
      </p:nvGrpSpPr>
      <p:grpSpPr>
        <a:xfrm>
          <a:off x="0" y="0"/>
          <a:ext cx="0" cy="0"/>
          <a:chOff x="0" y="0"/>
          <a:chExt cx="0" cy="0"/>
        </a:xfrm>
      </p:grpSpPr>
      <p:sp>
        <p:nvSpPr>
          <p:cNvPr id="160" name="Google Shape;160;p17"/>
          <p:cNvSpPr/>
          <p:nvPr/>
        </p:nvSpPr>
        <p:spPr>
          <a:xfrm rot="21300504">
            <a:off x="1069571" y="1084242"/>
            <a:ext cx="5950586" cy="1238887"/>
          </a:xfrm>
          <a:prstGeom prst="ellipse">
            <a:avLst/>
          </a:prstGeom>
          <a:solidFill>
            <a:srgbClr val="EBFF45"/>
          </a:solidFill>
          <a:ln w="25400" cap="flat" cmpd="sng">
            <a:solidFill>
              <a:srgbClr val="EBFF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68" name="Google Shape;168;p17"/>
          <p:cNvCxnSpPr/>
          <p:nvPr/>
        </p:nvCxnSpPr>
        <p:spPr>
          <a:xfrm rot="5401591">
            <a:off x="-4116840" y="5138396"/>
            <a:ext cx="10286318" cy="0"/>
          </a:xfrm>
          <a:prstGeom prst="straightConnector1">
            <a:avLst/>
          </a:prstGeom>
          <a:noFill/>
          <a:ln w="9525" cap="flat" cmpd="sng">
            <a:solidFill>
              <a:srgbClr val="2D2D2D"/>
            </a:solidFill>
            <a:prstDash val="solid"/>
            <a:round/>
            <a:headEnd type="none" w="sm" len="sm"/>
            <a:tailEnd type="none" w="sm" len="sm"/>
          </a:ln>
        </p:spPr>
      </p:cxnSp>
      <p:cxnSp>
        <p:nvCxnSpPr>
          <p:cNvPr id="169" name="Google Shape;169;p17"/>
          <p:cNvCxnSpPr/>
          <p:nvPr/>
        </p:nvCxnSpPr>
        <p:spPr>
          <a:xfrm rot="10797133">
            <a:off x="-3" y="1016313"/>
            <a:ext cx="18288006" cy="0"/>
          </a:xfrm>
          <a:prstGeom prst="straightConnector1">
            <a:avLst/>
          </a:prstGeom>
          <a:noFill/>
          <a:ln w="9525" cap="flat" cmpd="sng">
            <a:solidFill>
              <a:srgbClr val="2D2D2D"/>
            </a:solidFill>
            <a:prstDash val="solid"/>
            <a:round/>
            <a:headEnd type="none" w="sm" len="sm"/>
            <a:tailEnd type="none" w="sm" len="sm"/>
          </a:ln>
        </p:spPr>
      </p:cxnSp>
      <p:sp>
        <p:nvSpPr>
          <p:cNvPr id="2" name="TextBox 1">
            <a:extLst>
              <a:ext uri="{FF2B5EF4-FFF2-40B4-BE49-F238E27FC236}">
                <a16:creationId xmlns:a16="http://schemas.microsoft.com/office/drawing/2014/main" id="{AE9316A8-4C1C-3C25-265D-F5791B457C6D}"/>
              </a:ext>
            </a:extLst>
          </p:cNvPr>
          <p:cNvSpPr txBox="1"/>
          <p:nvPr/>
        </p:nvSpPr>
        <p:spPr>
          <a:xfrm>
            <a:off x="1828800" y="1461914"/>
            <a:ext cx="4405746" cy="461665"/>
          </a:xfrm>
          <a:prstGeom prst="rect">
            <a:avLst/>
          </a:prstGeom>
          <a:noFill/>
        </p:spPr>
        <p:txBody>
          <a:bodyPr wrap="square" rtlCol="0">
            <a:spAutoFit/>
          </a:bodyPr>
          <a:lstStyle/>
          <a:p>
            <a:r>
              <a:rPr lang="en-US" sz="2400" b="1" dirty="0"/>
              <a:t>What is a Digital Signature?</a:t>
            </a:r>
          </a:p>
        </p:txBody>
      </p:sp>
      <p:sp>
        <p:nvSpPr>
          <p:cNvPr id="4" name="TextBox 3">
            <a:extLst>
              <a:ext uri="{FF2B5EF4-FFF2-40B4-BE49-F238E27FC236}">
                <a16:creationId xmlns:a16="http://schemas.microsoft.com/office/drawing/2014/main" id="{2E7C746F-51C6-AF61-231D-83E563C59DDB}"/>
              </a:ext>
            </a:extLst>
          </p:cNvPr>
          <p:cNvSpPr txBox="1"/>
          <p:nvPr/>
        </p:nvSpPr>
        <p:spPr>
          <a:xfrm>
            <a:off x="1553441" y="3183880"/>
            <a:ext cx="15181118" cy="954107"/>
          </a:xfrm>
          <a:prstGeom prst="rect">
            <a:avLst/>
          </a:prstGeom>
          <a:noFill/>
        </p:spPr>
        <p:txBody>
          <a:bodyPr wrap="square" rtlCol="0">
            <a:spAutoFit/>
          </a:bodyPr>
          <a:lstStyle/>
          <a:p>
            <a:r>
              <a:rPr lang="en-US" sz="2800" dirty="0"/>
              <a:t>A </a:t>
            </a:r>
            <a:r>
              <a:rPr lang="en-US" sz="2800" b="1" dirty="0"/>
              <a:t>digital signature</a:t>
            </a:r>
            <a:r>
              <a:rPr lang="en-US" sz="2800" dirty="0"/>
              <a:t> is a cryptographic technique used to verify the </a:t>
            </a:r>
            <a:r>
              <a:rPr lang="en-US" sz="2800" b="1" dirty="0"/>
              <a:t>authenticity</a:t>
            </a:r>
            <a:r>
              <a:rPr lang="en-US" sz="2800" dirty="0"/>
              <a:t> and </a:t>
            </a:r>
            <a:r>
              <a:rPr lang="en-US" sz="2800" b="1" dirty="0"/>
              <a:t>integrity</a:t>
            </a:r>
            <a:r>
              <a:rPr lang="en-US" sz="2800" dirty="0"/>
              <a:t> of digital data.</a:t>
            </a:r>
            <a:endParaRPr lang="en-IN" sz="2800" dirty="0"/>
          </a:p>
        </p:txBody>
      </p:sp>
      <p:sp>
        <p:nvSpPr>
          <p:cNvPr id="5" name="TextBox 4">
            <a:extLst>
              <a:ext uri="{FF2B5EF4-FFF2-40B4-BE49-F238E27FC236}">
                <a16:creationId xmlns:a16="http://schemas.microsoft.com/office/drawing/2014/main" id="{52A66F66-D94B-583B-9776-DFD1B4F63AA8}"/>
              </a:ext>
            </a:extLst>
          </p:cNvPr>
          <p:cNvSpPr txBox="1"/>
          <p:nvPr/>
        </p:nvSpPr>
        <p:spPr>
          <a:xfrm>
            <a:off x="1434810" y="4282681"/>
            <a:ext cx="15299749" cy="523220"/>
          </a:xfrm>
          <a:prstGeom prst="rect">
            <a:avLst/>
          </a:prstGeom>
          <a:noFill/>
        </p:spPr>
        <p:txBody>
          <a:bodyPr wrap="square" rtlCol="0">
            <a:spAutoFit/>
          </a:bodyPr>
          <a:lstStyle/>
          <a:p>
            <a:r>
              <a:rPr lang="en-US" sz="2800" dirty="0"/>
              <a:t>It ensures that the data hasn't been tampered with and confirms the identity of the sender.</a:t>
            </a:r>
          </a:p>
        </p:txBody>
      </p:sp>
      <p:sp>
        <p:nvSpPr>
          <p:cNvPr id="6" name="TextBox 5">
            <a:extLst>
              <a:ext uri="{FF2B5EF4-FFF2-40B4-BE49-F238E27FC236}">
                <a16:creationId xmlns:a16="http://schemas.microsoft.com/office/drawing/2014/main" id="{1017AF4A-723F-AD86-98FC-DD4F1218F11A}"/>
              </a:ext>
            </a:extLst>
          </p:cNvPr>
          <p:cNvSpPr txBox="1"/>
          <p:nvPr/>
        </p:nvSpPr>
        <p:spPr>
          <a:xfrm>
            <a:off x="1553441" y="5548620"/>
            <a:ext cx="7462838" cy="584775"/>
          </a:xfrm>
          <a:prstGeom prst="rect">
            <a:avLst/>
          </a:prstGeom>
          <a:noFill/>
        </p:spPr>
        <p:txBody>
          <a:bodyPr wrap="square" rtlCol="0">
            <a:spAutoFit/>
          </a:bodyPr>
          <a:lstStyle/>
          <a:p>
            <a:r>
              <a:rPr lang="en-IN" sz="3200" dirty="0"/>
              <a:t>How Digital Signatures Work :</a:t>
            </a:r>
            <a:endParaRPr lang="en-IN" sz="2400" dirty="0"/>
          </a:p>
        </p:txBody>
      </p:sp>
      <p:sp>
        <p:nvSpPr>
          <p:cNvPr id="7" name="TextBox 6">
            <a:extLst>
              <a:ext uri="{FF2B5EF4-FFF2-40B4-BE49-F238E27FC236}">
                <a16:creationId xmlns:a16="http://schemas.microsoft.com/office/drawing/2014/main" id="{2CA2BE2F-5C38-460A-A830-53F6FE46EB7D}"/>
              </a:ext>
            </a:extLst>
          </p:cNvPr>
          <p:cNvSpPr txBox="1"/>
          <p:nvPr/>
        </p:nvSpPr>
        <p:spPr>
          <a:xfrm>
            <a:off x="2355273" y="6297928"/>
            <a:ext cx="14374524" cy="2862322"/>
          </a:xfrm>
          <a:prstGeom prst="rect">
            <a:avLst/>
          </a:prstGeom>
          <a:noFill/>
        </p:spPr>
        <p:txBody>
          <a:bodyPr wrap="square" rtlCol="0">
            <a:spAutoFit/>
          </a:bodyPr>
          <a:lstStyle/>
          <a:p>
            <a:r>
              <a:rPr lang="en-US" sz="3200" b="1" dirty="0"/>
              <a:t>Hashing</a:t>
            </a:r>
            <a:r>
              <a:rPr lang="en-US" sz="3200" dirty="0"/>
              <a:t>: A cryptographic hash (e.g., SHA-256) is generated from the data</a:t>
            </a:r>
          </a:p>
          <a:p>
            <a:endParaRPr lang="en-US" sz="1000" dirty="0"/>
          </a:p>
          <a:p>
            <a:r>
              <a:rPr lang="en-US" sz="3200" b="1" dirty="0"/>
              <a:t>Signing</a:t>
            </a:r>
            <a:r>
              <a:rPr lang="en-US" sz="3200" dirty="0"/>
              <a:t>: The sender encrypts the hash with their </a:t>
            </a:r>
            <a:r>
              <a:rPr lang="en-US" sz="3200" b="1" dirty="0"/>
              <a:t>private key</a:t>
            </a:r>
            <a:r>
              <a:rPr lang="en-US" sz="3200" dirty="0"/>
              <a:t>.</a:t>
            </a:r>
          </a:p>
          <a:p>
            <a:endParaRPr lang="en-US" sz="1000" dirty="0"/>
          </a:p>
          <a:p>
            <a:r>
              <a:rPr lang="en-US" sz="3200" b="1" dirty="0"/>
              <a:t>Verification</a:t>
            </a:r>
            <a:r>
              <a:rPr lang="en-US" sz="3200" dirty="0"/>
              <a:t>: The receiver decrypts the hash using the sender's </a:t>
            </a:r>
            <a:r>
              <a:rPr lang="en-US" sz="3200" b="1" dirty="0"/>
              <a:t>public key</a:t>
            </a:r>
            <a:r>
              <a:rPr lang="en-US" sz="3200" dirty="0"/>
              <a:t> and compares it with their own hash of the data. If they match, the signature is valid</a:t>
            </a:r>
            <a:endParaRPr lang="en-IN"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59">
          <a:extLst>
            <a:ext uri="{FF2B5EF4-FFF2-40B4-BE49-F238E27FC236}">
              <a16:creationId xmlns:a16="http://schemas.microsoft.com/office/drawing/2014/main" id="{F210ECD2-7B70-824F-2556-98CCA3862CBB}"/>
            </a:ext>
          </a:extLst>
        </p:cNvPr>
        <p:cNvGrpSpPr/>
        <p:nvPr/>
      </p:nvGrpSpPr>
      <p:grpSpPr>
        <a:xfrm>
          <a:off x="0" y="0"/>
          <a:ext cx="0" cy="0"/>
          <a:chOff x="0" y="0"/>
          <a:chExt cx="0" cy="0"/>
        </a:xfrm>
      </p:grpSpPr>
      <p:sp>
        <p:nvSpPr>
          <p:cNvPr id="160" name="Google Shape;160;p17">
            <a:extLst>
              <a:ext uri="{FF2B5EF4-FFF2-40B4-BE49-F238E27FC236}">
                <a16:creationId xmlns:a16="http://schemas.microsoft.com/office/drawing/2014/main" id="{159B9D5C-8A2F-993E-0337-BC3D3EE70403}"/>
              </a:ext>
            </a:extLst>
          </p:cNvPr>
          <p:cNvSpPr/>
          <p:nvPr/>
        </p:nvSpPr>
        <p:spPr>
          <a:xfrm rot="21300504">
            <a:off x="1069571" y="1084242"/>
            <a:ext cx="5950586" cy="1238887"/>
          </a:xfrm>
          <a:prstGeom prst="ellipse">
            <a:avLst/>
          </a:prstGeom>
          <a:solidFill>
            <a:srgbClr val="EBFF45"/>
          </a:solidFill>
          <a:ln w="25400" cap="flat" cmpd="sng">
            <a:solidFill>
              <a:srgbClr val="EBFF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68" name="Google Shape;168;p17">
            <a:extLst>
              <a:ext uri="{FF2B5EF4-FFF2-40B4-BE49-F238E27FC236}">
                <a16:creationId xmlns:a16="http://schemas.microsoft.com/office/drawing/2014/main" id="{D554FB40-4B74-DC69-38D1-E065C3D04044}"/>
              </a:ext>
            </a:extLst>
          </p:cNvPr>
          <p:cNvCxnSpPr/>
          <p:nvPr/>
        </p:nvCxnSpPr>
        <p:spPr>
          <a:xfrm rot="5401591">
            <a:off x="-4116840" y="5138396"/>
            <a:ext cx="10286318" cy="0"/>
          </a:xfrm>
          <a:prstGeom prst="straightConnector1">
            <a:avLst/>
          </a:prstGeom>
          <a:noFill/>
          <a:ln w="9525" cap="flat" cmpd="sng">
            <a:solidFill>
              <a:srgbClr val="2D2D2D"/>
            </a:solidFill>
            <a:prstDash val="solid"/>
            <a:round/>
            <a:headEnd type="none" w="sm" len="sm"/>
            <a:tailEnd type="none" w="sm" len="sm"/>
          </a:ln>
        </p:spPr>
      </p:cxnSp>
      <p:cxnSp>
        <p:nvCxnSpPr>
          <p:cNvPr id="169" name="Google Shape;169;p17">
            <a:extLst>
              <a:ext uri="{FF2B5EF4-FFF2-40B4-BE49-F238E27FC236}">
                <a16:creationId xmlns:a16="http://schemas.microsoft.com/office/drawing/2014/main" id="{C206E45C-AA98-15E1-136B-914843A3F4D7}"/>
              </a:ext>
            </a:extLst>
          </p:cNvPr>
          <p:cNvCxnSpPr/>
          <p:nvPr/>
        </p:nvCxnSpPr>
        <p:spPr>
          <a:xfrm rot="10797133">
            <a:off x="-3" y="1016313"/>
            <a:ext cx="18288006" cy="0"/>
          </a:xfrm>
          <a:prstGeom prst="straightConnector1">
            <a:avLst/>
          </a:prstGeom>
          <a:noFill/>
          <a:ln w="9525" cap="flat" cmpd="sng">
            <a:solidFill>
              <a:srgbClr val="2D2D2D"/>
            </a:solidFill>
            <a:prstDash val="solid"/>
            <a:round/>
            <a:headEnd type="none" w="sm" len="sm"/>
            <a:tailEnd type="none" w="sm" len="sm"/>
          </a:ln>
        </p:spPr>
      </p:cxnSp>
      <p:sp>
        <p:nvSpPr>
          <p:cNvPr id="2" name="TextBox 1">
            <a:extLst>
              <a:ext uri="{FF2B5EF4-FFF2-40B4-BE49-F238E27FC236}">
                <a16:creationId xmlns:a16="http://schemas.microsoft.com/office/drawing/2014/main" id="{45DE5CDB-E6CB-ED8A-0A3D-0D2585056B77}"/>
              </a:ext>
            </a:extLst>
          </p:cNvPr>
          <p:cNvSpPr txBox="1"/>
          <p:nvPr/>
        </p:nvSpPr>
        <p:spPr>
          <a:xfrm>
            <a:off x="2235568" y="1411297"/>
            <a:ext cx="4405746" cy="584775"/>
          </a:xfrm>
          <a:prstGeom prst="rect">
            <a:avLst/>
          </a:prstGeom>
          <a:noFill/>
        </p:spPr>
        <p:txBody>
          <a:bodyPr wrap="square" rtlCol="0">
            <a:spAutoFit/>
          </a:bodyPr>
          <a:lstStyle/>
          <a:p>
            <a:pPr algn="ctr"/>
            <a:r>
              <a:rPr lang="en-IN" sz="3200" dirty="0"/>
              <a:t>Key Benefits :</a:t>
            </a:r>
            <a:endParaRPr lang="en-US" sz="2400" b="1" dirty="0"/>
          </a:p>
        </p:txBody>
      </p:sp>
      <p:sp>
        <p:nvSpPr>
          <p:cNvPr id="3" name="TextBox 2">
            <a:extLst>
              <a:ext uri="{FF2B5EF4-FFF2-40B4-BE49-F238E27FC236}">
                <a16:creationId xmlns:a16="http://schemas.microsoft.com/office/drawing/2014/main" id="{D53659DE-CF8D-DDAF-83CE-2A155A116277}"/>
              </a:ext>
            </a:extLst>
          </p:cNvPr>
          <p:cNvSpPr txBox="1"/>
          <p:nvPr/>
        </p:nvSpPr>
        <p:spPr>
          <a:xfrm>
            <a:off x="1925782" y="2964873"/>
            <a:ext cx="15046036" cy="954107"/>
          </a:xfrm>
          <a:prstGeom prst="rect">
            <a:avLst/>
          </a:prstGeom>
          <a:noFill/>
        </p:spPr>
        <p:txBody>
          <a:bodyPr wrap="square" rtlCol="0">
            <a:spAutoFit/>
          </a:bodyPr>
          <a:lstStyle/>
          <a:p>
            <a:r>
              <a:rPr lang="en-US" sz="2800" b="1" dirty="0"/>
              <a:t>Authentication: </a:t>
            </a:r>
            <a:r>
              <a:rPr lang="en-US" sz="2800" dirty="0"/>
              <a:t>Authentication ensures that the identity of the sender is verified, confirming that the message or data truly comes from the claimed sender</a:t>
            </a:r>
            <a:endParaRPr lang="en-IN" sz="2800" dirty="0"/>
          </a:p>
        </p:txBody>
      </p:sp>
      <p:sp>
        <p:nvSpPr>
          <p:cNvPr id="8" name="TextBox 7">
            <a:extLst>
              <a:ext uri="{FF2B5EF4-FFF2-40B4-BE49-F238E27FC236}">
                <a16:creationId xmlns:a16="http://schemas.microsoft.com/office/drawing/2014/main" id="{4F174D07-9674-C458-B0CE-74C6727C0572}"/>
              </a:ext>
            </a:extLst>
          </p:cNvPr>
          <p:cNvSpPr txBox="1"/>
          <p:nvPr/>
        </p:nvSpPr>
        <p:spPr>
          <a:xfrm>
            <a:off x="1925782" y="4294909"/>
            <a:ext cx="15830552" cy="954107"/>
          </a:xfrm>
          <a:prstGeom prst="rect">
            <a:avLst/>
          </a:prstGeom>
          <a:noFill/>
        </p:spPr>
        <p:txBody>
          <a:bodyPr wrap="square" rtlCol="0">
            <a:spAutoFit/>
          </a:bodyPr>
          <a:lstStyle/>
          <a:p>
            <a:r>
              <a:rPr lang="en-US" sz="2800" b="1" dirty="0"/>
              <a:t>Integrity : </a:t>
            </a:r>
            <a:r>
              <a:rPr lang="en-US" sz="2800" dirty="0"/>
              <a:t>Integrity ensures that the message or data has not been altered or tampered with during transmission or storage</a:t>
            </a:r>
            <a:endParaRPr lang="en-IN" sz="2800" dirty="0"/>
          </a:p>
        </p:txBody>
      </p:sp>
      <p:sp>
        <p:nvSpPr>
          <p:cNvPr id="9" name="TextBox 8">
            <a:extLst>
              <a:ext uri="{FF2B5EF4-FFF2-40B4-BE49-F238E27FC236}">
                <a16:creationId xmlns:a16="http://schemas.microsoft.com/office/drawing/2014/main" id="{3810497A-F5AB-2069-F185-14A6BC90226A}"/>
              </a:ext>
            </a:extLst>
          </p:cNvPr>
          <p:cNvSpPr txBox="1"/>
          <p:nvPr/>
        </p:nvSpPr>
        <p:spPr>
          <a:xfrm>
            <a:off x="1925782" y="5721927"/>
            <a:ext cx="15830552" cy="954107"/>
          </a:xfrm>
          <a:prstGeom prst="rect">
            <a:avLst/>
          </a:prstGeom>
          <a:noFill/>
        </p:spPr>
        <p:txBody>
          <a:bodyPr wrap="square" rtlCol="0">
            <a:spAutoFit/>
          </a:bodyPr>
          <a:lstStyle/>
          <a:p>
            <a:r>
              <a:rPr lang="en-US" sz="2800" b="1" dirty="0"/>
              <a:t>Non-repudiation : </a:t>
            </a:r>
            <a:r>
              <a:rPr lang="en-US" sz="2800" dirty="0"/>
              <a:t>Non-repudiation means that the sender cannot deny sending the message or data after it has been signed</a:t>
            </a:r>
            <a:endParaRPr lang="en-IN" sz="2800" dirty="0"/>
          </a:p>
        </p:txBody>
      </p:sp>
    </p:spTree>
    <p:extLst>
      <p:ext uri="{BB962C8B-B14F-4D97-AF65-F5344CB8AC3E}">
        <p14:creationId xmlns:p14="http://schemas.microsoft.com/office/powerpoint/2010/main" val="7560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21"/>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331" name="Google Shape;331;p21"/>
          <p:cNvSpPr txBox="1"/>
          <p:nvPr/>
        </p:nvSpPr>
        <p:spPr>
          <a:xfrm>
            <a:off x="1028700" y="6181725"/>
            <a:ext cx="10138500" cy="18466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dirty="0">
                <a:solidFill>
                  <a:schemeClr val="accent4">
                    <a:lumMod val="50000"/>
                  </a:schemeClr>
                </a:solidFill>
                <a:latin typeface="Bahnschrift Light Condensed" panose="020B0502040204020203" pitchFamily="34" charset="0"/>
              </a:rPr>
              <a:t>Public-Private Key Encryption in Bitcoin Wallets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5"/>
        <p:cNvGrpSpPr/>
        <p:nvPr/>
      </p:nvGrpSpPr>
      <p:grpSpPr>
        <a:xfrm>
          <a:off x="0" y="0"/>
          <a:ext cx="0" cy="0"/>
          <a:chOff x="0" y="0"/>
          <a:chExt cx="0" cy="0"/>
        </a:xfrm>
      </p:grpSpPr>
      <p:pic>
        <p:nvPicPr>
          <p:cNvPr id="286" name="Google Shape;286;p19"/>
          <p:cNvPicPr preferRelativeResize="0"/>
          <p:nvPr/>
        </p:nvPicPr>
        <p:blipFill>
          <a:blip r:embed="rId3">
            <a:alphaModFix/>
          </a:blip>
          <a:stretch>
            <a:fillRect/>
          </a:stretch>
        </p:blipFill>
        <p:spPr>
          <a:xfrm>
            <a:off x="0" y="-87378"/>
            <a:ext cx="18272138" cy="10287000"/>
          </a:xfrm>
          <a:prstGeom prst="rect">
            <a:avLst/>
          </a:prstGeom>
          <a:noFill/>
          <a:ln>
            <a:noFill/>
          </a:ln>
        </p:spPr>
      </p:pic>
      <p:pic>
        <p:nvPicPr>
          <p:cNvPr id="290" name="Google Shape;290;p19"/>
          <p:cNvPicPr preferRelativeResize="0"/>
          <p:nvPr/>
        </p:nvPicPr>
        <p:blipFill>
          <a:blip r:embed="rId4">
            <a:alphaModFix/>
          </a:blip>
          <a:stretch>
            <a:fillRect/>
          </a:stretch>
        </p:blipFill>
        <p:spPr>
          <a:xfrm>
            <a:off x="14680345" y="-1183905"/>
            <a:ext cx="4901546" cy="4563693"/>
          </a:xfrm>
          <a:prstGeom prst="rect">
            <a:avLst/>
          </a:prstGeom>
          <a:noFill/>
          <a:ln>
            <a:noFill/>
          </a:ln>
        </p:spPr>
      </p:pic>
      <p:cxnSp>
        <p:nvCxnSpPr>
          <p:cNvPr id="297" name="Google Shape;297;p19"/>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sp>
        <p:nvSpPr>
          <p:cNvPr id="2" name="TextBox 1">
            <a:extLst>
              <a:ext uri="{FF2B5EF4-FFF2-40B4-BE49-F238E27FC236}">
                <a16:creationId xmlns:a16="http://schemas.microsoft.com/office/drawing/2014/main" id="{ED51BD0B-615A-20D9-9270-F3BE7788E134}"/>
              </a:ext>
            </a:extLst>
          </p:cNvPr>
          <p:cNvSpPr txBox="1"/>
          <p:nvPr/>
        </p:nvSpPr>
        <p:spPr>
          <a:xfrm>
            <a:off x="1665027" y="586854"/>
            <a:ext cx="12906136" cy="2062103"/>
          </a:xfrm>
          <a:prstGeom prst="rect">
            <a:avLst/>
          </a:prstGeom>
          <a:noFill/>
        </p:spPr>
        <p:txBody>
          <a:bodyPr wrap="square" rtlCol="0">
            <a:spAutoFit/>
          </a:bodyPr>
          <a:lstStyle/>
          <a:p>
            <a:r>
              <a:rPr lang="en-US" sz="3200" dirty="0">
                <a:solidFill>
                  <a:schemeClr val="bg1"/>
                </a:solidFill>
              </a:rPr>
              <a:t>Bitcoin uses </a:t>
            </a:r>
            <a:r>
              <a:rPr lang="en-US" sz="3200" b="1" dirty="0">
                <a:solidFill>
                  <a:schemeClr val="bg1"/>
                </a:solidFill>
              </a:rPr>
              <a:t>asymmetric cryptography</a:t>
            </a:r>
            <a:r>
              <a:rPr lang="en-US" sz="3200" dirty="0">
                <a:solidFill>
                  <a:schemeClr val="bg1"/>
                </a:solidFill>
              </a:rPr>
              <a:t> (public-private key encryption) to secure and manage transactions. This cryptographic system ensures that only the rightful owner of a Bitcoin address can access and spend their Bitcoin.</a:t>
            </a:r>
            <a:endParaRPr lang="en-IN" sz="3200" dirty="0">
              <a:solidFill>
                <a:schemeClr val="bg1"/>
              </a:solidFill>
            </a:endParaRPr>
          </a:p>
        </p:txBody>
      </p:sp>
      <p:sp>
        <p:nvSpPr>
          <p:cNvPr id="3" name="TextBox 2">
            <a:extLst>
              <a:ext uri="{FF2B5EF4-FFF2-40B4-BE49-F238E27FC236}">
                <a16:creationId xmlns:a16="http://schemas.microsoft.com/office/drawing/2014/main" id="{EBFA9AA3-18F7-C4C1-2B7F-5B37758A0D78}"/>
              </a:ext>
            </a:extLst>
          </p:cNvPr>
          <p:cNvSpPr txBox="1"/>
          <p:nvPr/>
        </p:nvSpPr>
        <p:spPr>
          <a:xfrm>
            <a:off x="1009936" y="3161591"/>
            <a:ext cx="11586948" cy="707886"/>
          </a:xfrm>
          <a:prstGeom prst="rect">
            <a:avLst/>
          </a:prstGeom>
          <a:noFill/>
        </p:spPr>
        <p:txBody>
          <a:bodyPr wrap="square" rtlCol="0">
            <a:spAutoFit/>
          </a:bodyPr>
          <a:lstStyle/>
          <a:p>
            <a:r>
              <a:rPr lang="en-US" sz="4000" dirty="0">
                <a:solidFill>
                  <a:schemeClr val="bg1"/>
                </a:solidFill>
                <a:latin typeface="Bahnschrift SemiBold SemiConden" panose="020B0502040204020203" pitchFamily="34" charset="0"/>
              </a:rPr>
              <a:t>How Public-Private Key Encryption Works in Bitcoin :</a:t>
            </a:r>
            <a:endParaRPr lang="en-IN" sz="4000" dirty="0">
              <a:solidFill>
                <a:schemeClr val="bg1"/>
              </a:solidFill>
              <a:latin typeface="Bahnschrift SemiBold SemiConden" panose="020B0502040204020203" pitchFamily="34" charset="0"/>
            </a:endParaRPr>
          </a:p>
        </p:txBody>
      </p:sp>
      <p:sp>
        <p:nvSpPr>
          <p:cNvPr id="4" name="TextBox 3">
            <a:extLst>
              <a:ext uri="{FF2B5EF4-FFF2-40B4-BE49-F238E27FC236}">
                <a16:creationId xmlns:a16="http://schemas.microsoft.com/office/drawing/2014/main" id="{87AC685B-2C26-343A-5FB7-4BB4BFD0510D}"/>
              </a:ext>
            </a:extLst>
          </p:cNvPr>
          <p:cNvSpPr txBox="1"/>
          <p:nvPr/>
        </p:nvSpPr>
        <p:spPr>
          <a:xfrm>
            <a:off x="1520619" y="4383969"/>
            <a:ext cx="7615450" cy="584775"/>
          </a:xfrm>
          <a:prstGeom prst="rect">
            <a:avLst/>
          </a:prstGeom>
          <a:noFill/>
        </p:spPr>
        <p:txBody>
          <a:bodyPr wrap="square" rtlCol="0">
            <a:spAutoFit/>
          </a:bodyPr>
          <a:lstStyle/>
          <a:p>
            <a:r>
              <a:rPr lang="en-IN" sz="3200" dirty="0">
                <a:solidFill>
                  <a:schemeClr val="bg1"/>
                </a:solidFill>
              </a:rPr>
              <a:t>🔹 Wallet Creation (Generating Keys) :</a:t>
            </a:r>
          </a:p>
        </p:txBody>
      </p:sp>
      <p:sp>
        <p:nvSpPr>
          <p:cNvPr id="5" name="TextBox 4">
            <a:extLst>
              <a:ext uri="{FF2B5EF4-FFF2-40B4-BE49-F238E27FC236}">
                <a16:creationId xmlns:a16="http://schemas.microsoft.com/office/drawing/2014/main" id="{8EA47765-FA1B-D37A-0AE8-AC1200ACFC14}"/>
              </a:ext>
            </a:extLst>
          </p:cNvPr>
          <p:cNvSpPr txBox="1"/>
          <p:nvPr/>
        </p:nvSpPr>
        <p:spPr>
          <a:xfrm>
            <a:off x="2538492" y="5056122"/>
            <a:ext cx="14926638" cy="1384995"/>
          </a:xfrm>
          <a:prstGeom prst="rect">
            <a:avLst/>
          </a:prstGeom>
          <a:noFill/>
        </p:spPr>
        <p:txBody>
          <a:bodyPr wrap="square" rtlCol="0">
            <a:spAutoFit/>
          </a:bodyPr>
          <a:lstStyle/>
          <a:p>
            <a:pPr>
              <a:buNone/>
            </a:pPr>
            <a:r>
              <a:rPr lang="en-US" sz="2800" b="1" u="sng" dirty="0">
                <a:solidFill>
                  <a:schemeClr val="bg1"/>
                </a:solidFill>
              </a:rPr>
              <a:t>Private Key Generation</a:t>
            </a:r>
            <a:r>
              <a:rPr lang="en-US" sz="2800" u="sng" dirty="0">
                <a:solidFill>
                  <a:schemeClr val="bg1"/>
                </a:solidFill>
              </a:rPr>
              <a:t>:</a:t>
            </a:r>
          </a:p>
          <a:p>
            <a:pPr>
              <a:buFont typeface="Arial" panose="020B0604020202020204" pitchFamily="34" charset="0"/>
              <a:buChar char="•"/>
            </a:pPr>
            <a:r>
              <a:rPr lang="en-US" sz="2800" dirty="0">
                <a:solidFill>
                  <a:schemeClr val="bg1"/>
                </a:solidFill>
              </a:rPr>
              <a:t>A </a:t>
            </a:r>
            <a:r>
              <a:rPr lang="en-US" sz="2800" b="1" dirty="0">
                <a:solidFill>
                  <a:schemeClr val="bg1"/>
                </a:solidFill>
              </a:rPr>
              <a:t>private key</a:t>
            </a:r>
            <a:r>
              <a:rPr lang="en-US" sz="2800" dirty="0">
                <a:solidFill>
                  <a:schemeClr val="bg1"/>
                </a:solidFill>
              </a:rPr>
              <a:t> is generated randomly, typically as a 256-bit number. This is done using a secure cryptographic algorithm like </a:t>
            </a:r>
            <a:r>
              <a:rPr lang="en-US" sz="2800" b="1" dirty="0">
                <a:solidFill>
                  <a:schemeClr val="bg1"/>
                </a:solidFill>
              </a:rPr>
              <a:t>Elliptic Curve Digital Signature Algorithm (ECDSA)</a:t>
            </a:r>
            <a:r>
              <a:rPr lang="en-US" sz="2800" dirty="0">
                <a:solidFill>
                  <a:schemeClr val="bg1"/>
                </a:solidFill>
              </a:rPr>
              <a:t>.</a:t>
            </a:r>
          </a:p>
        </p:txBody>
      </p:sp>
      <p:sp>
        <p:nvSpPr>
          <p:cNvPr id="6" name="TextBox 5">
            <a:extLst>
              <a:ext uri="{FF2B5EF4-FFF2-40B4-BE49-F238E27FC236}">
                <a16:creationId xmlns:a16="http://schemas.microsoft.com/office/drawing/2014/main" id="{F4FD9207-E3CB-CF66-3CA2-96063855093D}"/>
              </a:ext>
            </a:extLst>
          </p:cNvPr>
          <p:cNvSpPr txBox="1"/>
          <p:nvPr/>
        </p:nvSpPr>
        <p:spPr>
          <a:xfrm>
            <a:off x="2538491" y="6561197"/>
            <a:ext cx="14330141" cy="1384995"/>
          </a:xfrm>
          <a:prstGeom prst="rect">
            <a:avLst/>
          </a:prstGeom>
          <a:noFill/>
        </p:spPr>
        <p:txBody>
          <a:bodyPr wrap="square" rtlCol="0">
            <a:spAutoFit/>
          </a:bodyPr>
          <a:lstStyle/>
          <a:p>
            <a:pPr>
              <a:buNone/>
            </a:pPr>
            <a:r>
              <a:rPr lang="en-US" sz="2800" b="1" u="sng" dirty="0">
                <a:solidFill>
                  <a:schemeClr val="bg1"/>
                </a:solidFill>
              </a:rPr>
              <a:t>Public Key Derivation</a:t>
            </a:r>
            <a:r>
              <a:rPr lang="en-US" sz="2800" u="sng" dirty="0">
                <a:solidFill>
                  <a:schemeClr val="bg1"/>
                </a:solidFill>
              </a:rPr>
              <a:t>:</a:t>
            </a:r>
          </a:p>
          <a:p>
            <a:pPr>
              <a:buFont typeface="Arial" panose="020B0604020202020204" pitchFamily="34" charset="0"/>
              <a:buChar char="•"/>
            </a:pPr>
            <a:r>
              <a:rPr lang="en-US" sz="2800" dirty="0">
                <a:solidFill>
                  <a:schemeClr val="bg1"/>
                </a:solidFill>
              </a:rPr>
              <a:t>The </a:t>
            </a:r>
            <a:r>
              <a:rPr lang="en-US" sz="2800" b="1" dirty="0">
                <a:solidFill>
                  <a:schemeClr val="bg1"/>
                </a:solidFill>
              </a:rPr>
              <a:t>public key</a:t>
            </a:r>
            <a:r>
              <a:rPr lang="en-US" sz="2800" dirty="0">
                <a:solidFill>
                  <a:schemeClr val="bg1"/>
                </a:solidFill>
              </a:rPr>
              <a:t> is generated from the private key using an </a:t>
            </a:r>
            <a:r>
              <a:rPr lang="en-US" sz="2800" b="1" dirty="0">
                <a:solidFill>
                  <a:schemeClr val="bg1"/>
                </a:solidFill>
              </a:rPr>
              <a:t>elliptic curve</a:t>
            </a:r>
            <a:r>
              <a:rPr lang="en-US" sz="2800" dirty="0">
                <a:solidFill>
                  <a:schemeClr val="bg1"/>
                </a:solidFill>
              </a:rPr>
              <a:t> formula. This is a one-way function, making it computationally infeasible to reverse the process.</a:t>
            </a:r>
          </a:p>
        </p:txBody>
      </p:sp>
      <p:sp>
        <p:nvSpPr>
          <p:cNvPr id="8" name="TextBox 7">
            <a:extLst>
              <a:ext uri="{FF2B5EF4-FFF2-40B4-BE49-F238E27FC236}">
                <a16:creationId xmlns:a16="http://schemas.microsoft.com/office/drawing/2014/main" id="{1868A20D-21FF-5B86-C2FA-B8DCA6E52E90}"/>
              </a:ext>
            </a:extLst>
          </p:cNvPr>
          <p:cNvSpPr txBox="1"/>
          <p:nvPr/>
        </p:nvSpPr>
        <p:spPr>
          <a:xfrm>
            <a:off x="2674961" y="7946192"/>
            <a:ext cx="14193653" cy="1384995"/>
          </a:xfrm>
          <a:prstGeom prst="rect">
            <a:avLst/>
          </a:prstGeom>
          <a:noFill/>
        </p:spPr>
        <p:txBody>
          <a:bodyPr wrap="square" rtlCol="0">
            <a:spAutoFit/>
          </a:bodyPr>
          <a:lstStyle/>
          <a:p>
            <a:pPr>
              <a:buNone/>
            </a:pPr>
            <a:r>
              <a:rPr lang="en-US" sz="2800" b="1" u="sng" dirty="0">
                <a:solidFill>
                  <a:schemeClr val="bg1"/>
                </a:solidFill>
              </a:rPr>
              <a:t>Bitcoin Address Creation</a:t>
            </a:r>
            <a:r>
              <a:rPr lang="en-US" sz="2800" u="sng" dirty="0">
                <a:solidFill>
                  <a:schemeClr val="bg1"/>
                </a:solidFill>
              </a:rPr>
              <a:t>:</a:t>
            </a:r>
          </a:p>
          <a:p>
            <a:pPr>
              <a:buFont typeface="Arial" panose="020B0604020202020204" pitchFamily="34" charset="0"/>
              <a:buChar char="•"/>
            </a:pPr>
            <a:r>
              <a:rPr lang="en-US" sz="2800" dirty="0">
                <a:solidFill>
                  <a:schemeClr val="bg1"/>
                </a:solidFill>
              </a:rPr>
              <a:t>The public key is further processed (hashed) using algorithms like </a:t>
            </a:r>
            <a:r>
              <a:rPr lang="en-US" sz="2800" b="1" dirty="0">
                <a:solidFill>
                  <a:schemeClr val="bg1"/>
                </a:solidFill>
              </a:rPr>
              <a:t>SHA-256</a:t>
            </a:r>
            <a:r>
              <a:rPr lang="en-US" sz="2800" dirty="0">
                <a:solidFill>
                  <a:schemeClr val="bg1"/>
                </a:solidFill>
              </a:rPr>
              <a:t> to create a </a:t>
            </a:r>
            <a:r>
              <a:rPr lang="en-US" sz="2800" b="1" dirty="0">
                <a:solidFill>
                  <a:schemeClr val="bg1"/>
                </a:solidFill>
              </a:rPr>
              <a:t>Bitcoin address</a:t>
            </a:r>
            <a:r>
              <a:rPr lang="en-US" sz="2800" dirty="0">
                <a:solidFill>
                  <a:schemeClr val="bg1"/>
                </a:solidFill>
              </a:rPr>
              <a:t>. This address is what others can use to send Bitcoin to the wallet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a:extLst>
            <a:ext uri="{FF2B5EF4-FFF2-40B4-BE49-F238E27FC236}">
              <a16:creationId xmlns:a16="http://schemas.microsoft.com/office/drawing/2014/main" id="{F327662E-9193-2FCD-D7F5-DA3FEFC96116}"/>
            </a:ext>
          </a:extLst>
        </p:cNvPr>
        <p:cNvGrpSpPr/>
        <p:nvPr/>
      </p:nvGrpSpPr>
      <p:grpSpPr>
        <a:xfrm>
          <a:off x="0" y="0"/>
          <a:ext cx="0" cy="0"/>
          <a:chOff x="0" y="0"/>
          <a:chExt cx="0" cy="0"/>
        </a:xfrm>
      </p:grpSpPr>
      <p:pic>
        <p:nvPicPr>
          <p:cNvPr id="286" name="Google Shape;286;p19">
            <a:extLst>
              <a:ext uri="{FF2B5EF4-FFF2-40B4-BE49-F238E27FC236}">
                <a16:creationId xmlns:a16="http://schemas.microsoft.com/office/drawing/2014/main" id="{F41B3B41-EA30-A72C-C795-FFD9F37D25E9}"/>
              </a:ext>
            </a:extLst>
          </p:cNvPr>
          <p:cNvPicPr preferRelativeResize="0"/>
          <p:nvPr/>
        </p:nvPicPr>
        <p:blipFill>
          <a:blip r:embed="rId3">
            <a:alphaModFix/>
          </a:blip>
          <a:stretch>
            <a:fillRect/>
          </a:stretch>
        </p:blipFill>
        <p:spPr>
          <a:xfrm>
            <a:off x="15862" y="-87378"/>
            <a:ext cx="18272138" cy="10287000"/>
          </a:xfrm>
          <a:prstGeom prst="rect">
            <a:avLst/>
          </a:prstGeom>
          <a:noFill/>
          <a:ln>
            <a:noFill/>
          </a:ln>
        </p:spPr>
      </p:pic>
      <p:pic>
        <p:nvPicPr>
          <p:cNvPr id="290" name="Google Shape;290;p19">
            <a:extLst>
              <a:ext uri="{FF2B5EF4-FFF2-40B4-BE49-F238E27FC236}">
                <a16:creationId xmlns:a16="http://schemas.microsoft.com/office/drawing/2014/main" id="{8B5229FD-2777-9C24-3087-2F043C9B01EB}"/>
              </a:ext>
            </a:extLst>
          </p:cNvPr>
          <p:cNvPicPr preferRelativeResize="0"/>
          <p:nvPr/>
        </p:nvPicPr>
        <p:blipFill>
          <a:blip r:embed="rId4">
            <a:alphaModFix/>
          </a:blip>
          <a:stretch>
            <a:fillRect/>
          </a:stretch>
        </p:blipFill>
        <p:spPr>
          <a:xfrm>
            <a:off x="14680345" y="-1183905"/>
            <a:ext cx="4901546" cy="4563693"/>
          </a:xfrm>
          <a:prstGeom prst="rect">
            <a:avLst/>
          </a:prstGeom>
          <a:noFill/>
          <a:ln>
            <a:noFill/>
          </a:ln>
        </p:spPr>
      </p:pic>
      <p:cxnSp>
        <p:nvCxnSpPr>
          <p:cNvPr id="297" name="Google Shape;297;p19">
            <a:extLst>
              <a:ext uri="{FF2B5EF4-FFF2-40B4-BE49-F238E27FC236}">
                <a16:creationId xmlns:a16="http://schemas.microsoft.com/office/drawing/2014/main" id="{C2391CC7-967A-6879-24F6-4A1329E5AF11}"/>
              </a:ext>
            </a:extLst>
          </p:cNvPr>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sp>
        <p:nvSpPr>
          <p:cNvPr id="9" name="TextBox 8">
            <a:extLst>
              <a:ext uri="{FF2B5EF4-FFF2-40B4-BE49-F238E27FC236}">
                <a16:creationId xmlns:a16="http://schemas.microsoft.com/office/drawing/2014/main" id="{F363824A-5EA5-B731-54DE-26477CDBC101}"/>
              </a:ext>
            </a:extLst>
          </p:cNvPr>
          <p:cNvSpPr txBox="1"/>
          <p:nvPr/>
        </p:nvSpPr>
        <p:spPr>
          <a:xfrm>
            <a:off x="1266025" y="774939"/>
            <a:ext cx="6660107" cy="584775"/>
          </a:xfrm>
          <a:prstGeom prst="rect">
            <a:avLst/>
          </a:prstGeom>
          <a:noFill/>
        </p:spPr>
        <p:txBody>
          <a:bodyPr wrap="square" rtlCol="0">
            <a:spAutoFit/>
          </a:bodyPr>
          <a:lstStyle/>
          <a:p>
            <a:r>
              <a:rPr lang="en-IN" sz="2800" dirty="0">
                <a:solidFill>
                  <a:schemeClr val="bg1"/>
                </a:solidFill>
              </a:rPr>
              <a:t>🔹 </a:t>
            </a:r>
            <a:r>
              <a:rPr lang="en-IN" sz="3200" dirty="0">
                <a:solidFill>
                  <a:schemeClr val="bg1"/>
                </a:solidFill>
              </a:rPr>
              <a:t>Receiving Bitcoin (Public Key) :</a:t>
            </a:r>
          </a:p>
        </p:txBody>
      </p:sp>
      <p:sp>
        <p:nvSpPr>
          <p:cNvPr id="10" name="TextBox 9">
            <a:extLst>
              <a:ext uri="{FF2B5EF4-FFF2-40B4-BE49-F238E27FC236}">
                <a16:creationId xmlns:a16="http://schemas.microsoft.com/office/drawing/2014/main" id="{BBD35890-7C5D-5544-1604-5932B523D892}"/>
              </a:ext>
            </a:extLst>
          </p:cNvPr>
          <p:cNvSpPr txBox="1"/>
          <p:nvPr/>
        </p:nvSpPr>
        <p:spPr>
          <a:xfrm>
            <a:off x="2329123" y="1750943"/>
            <a:ext cx="12351222" cy="954107"/>
          </a:xfrm>
          <a:prstGeom prst="rect">
            <a:avLst/>
          </a:prstGeom>
          <a:noFill/>
        </p:spPr>
        <p:txBody>
          <a:bodyPr wrap="square" rtlCol="0">
            <a:spAutoFit/>
          </a:bodyPr>
          <a:lstStyle/>
          <a:p>
            <a:r>
              <a:rPr lang="en-US" sz="2800" dirty="0">
                <a:solidFill>
                  <a:schemeClr val="bg1"/>
                </a:solidFill>
              </a:rPr>
              <a:t>When someone wants to send Bitcoin to a wallet, they use the </a:t>
            </a:r>
            <a:r>
              <a:rPr lang="en-US" sz="2800" b="1" dirty="0">
                <a:solidFill>
                  <a:schemeClr val="bg1"/>
                </a:solidFill>
              </a:rPr>
              <a:t>public key (address)</a:t>
            </a:r>
            <a:r>
              <a:rPr lang="en-US" sz="2800" dirty="0">
                <a:solidFill>
                  <a:schemeClr val="bg1"/>
                </a:solidFill>
              </a:rPr>
              <a:t> of the wallet</a:t>
            </a:r>
            <a:endParaRPr lang="en-IN" sz="2800" dirty="0">
              <a:solidFill>
                <a:schemeClr val="bg1"/>
              </a:solidFill>
            </a:endParaRPr>
          </a:p>
        </p:txBody>
      </p:sp>
      <p:sp>
        <p:nvSpPr>
          <p:cNvPr id="11" name="TextBox 10">
            <a:extLst>
              <a:ext uri="{FF2B5EF4-FFF2-40B4-BE49-F238E27FC236}">
                <a16:creationId xmlns:a16="http://schemas.microsoft.com/office/drawing/2014/main" id="{5307359A-2146-A745-D626-2D5AB1258EFD}"/>
              </a:ext>
            </a:extLst>
          </p:cNvPr>
          <p:cNvSpPr txBox="1"/>
          <p:nvPr/>
        </p:nvSpPr>
        <p:spPr>
          <a:xfrm>
            <a:off x="2290358" y="2902734"/>
            <a:ext cx="11791664" cy="954107"/>
          </a:xfrm>
          <a:prstGeom prst="rect">
            <a:avLst/>
          </a:prstGeom>
          <a:noFill/>
        </p:spPr>
        <p:txBody>
          <a:bodyPr wrap="square" rtlCol="0">
            <a:spAutoFit/>
          </a:bodyPr>
          <a:lstStyle/>
          <a:p>
            <a:r>
              <a:rPr lang="en-US" sz="2800" dirty="0">
                <a:solidFill>
                  <a:schemeClr val="bg1"/>
                </a:solidFill>
              </a:rPr>
              <a:t>The sender creates a </a:t>
            </a:r>
            <a:r>
              <a:rPr lang="en-US" sz="2800" b="1" dirty="0">
                <a:solidFill>
                  <a:schemeClr val="bg1"/>
                </a:solidFill>
              </a:rPr>
              <a:t>transaction</a:t>
            </a:r>
            <a:r>
              <a:rPr lang="en-US" sz="2800" dirty="0">
                <a:solidFill>
                  <a:schemeClr val="bg1"/>
                </a:solidFill>
              </a:rPr>
              <a:t> with the recipient's public key as the destination and the amount of Bitcoin to be transferred</a:t>
            </a:r>
            <a:endParaRPr lang="en-IN" sz="2800" dirty="0">
              <a:solidFill>
                <a:schemeClr val="bg1"/>
              </a:solidFill>
            </a:endParaRPr>
          </a:p>
        </p:txBody>
      </p:sp>
      <p:sp>
        <p:nvSpPr>
          <p:cNvPr id="12" name="TextBox 11">
            <a:extLst>
              <a:ext uri="{FF2B5EF4-FFF2-40B4-BE49-F238E27FC236}">
                <a16:creationId xmlns:a16="http://schemas.microsoft.com/office/drawing/2014/main" id="{E9C51C44-9A87-3840-5E62-2F978ACEF6DF}"/>
              </a:ext>
            </a:extLst>
          </p:cNvPr>
          <p:cNvSpPr txBox="1"/>
          <p:nvPr/>
        </p:nvSpPr>
        <p:spPr>
          <a:xfrm>
            <a:off x="2290358" y="4102015"/>
            <a:ext cx="11027391" cy="954107"/>
          </a:xfrm>
          <a:prstGeom prst="rect">
            <a:avLst/>
          </a:prstGeom>
          <a:noFill/>
        </p:spPr>
        <p:txBody>
          <a:bodyPr wrap="square" rtlCol="0">
            <a:spAutoFit/>
          </a:bodyPr>
          <a:lstStyle/>
          <a:p>
            <a:r>
              <a:rPr lang="en-US" sz="2800" dirty="0">
                <a:solidFill>
                  <a:schemeClr val="bg1"/>
                </a:solidFill>
              </a:rPr>
              <a:t>The transaction is broadcasted to the Bitcoin network, but it cannot be processed until it’s signed by the recipient’s private key</a:t>
            </a:r>
            <a:endParaRPr lang="en-IN" sz="2800" dirty="0">
              <a:solidFill>
                <a:schemeClr val="bg1"/>
              </a:solidFill>
            </a:endParaRPr>
          </a:p>
        </p:txBody>
      </p:sp>
      <p:sp>
        <p:nvSpPr>
          <p:cNvPr id="13" name="TextBox 12">
            <a:extLst>
              <a:ext uri="{FF2B5EF4-FFF2-40B4-BE49-F238E27FC236}">
                <a16:creationId xmlns:a16="http://schemas.microsoft.com/office/drawing/2014/main" id="{9AEC989A-3DA0-A149-B89A-B0BB0242A604}"/>
              </a:ext>
            </a:extLst>
          </p:cNvPr>
          <p:cNvSpPr txBox="1"/>
          <p:nvPr/>
        </p:nvSpPr>
        <p:spPr>
          <a:xfrm>
            <a:off x="1279674" y="5240740"/>
            <a:ext cx="6646459" cy="584775"/>
          </a:xfrm>
          <a:prstGeom prst="rect">
            <a:avLst/>
          </a:prstGeom>
          <a:noFill/>
        </p:spPr>
        <p:txBody>
          <a:bodyPr wrap="square" rtlCol="0">
            <a:spAutoFit/>
          </a:bodyPr>
          <a:lstStyle/>
          <a:p>
            <a:r>
              <a:rPr lang="en-IN" sz="3200" dirty="0">
                <a:solidFill>
                  <a:schemeClr val="bg1"/>
                </a:solidFill>
              </a:rPr>
              <a:t>🔹 Sending Bitcoin (Private Key) :</a:t>
            </a:r>
          </a:p>
        </p:txBody>
      </p:sp>
      <p:sp>
        <p:nvSpPr>
          <p:cNvPr id="15" name="TextBox 14">
            <a:extLst>
              <a:ext uri="{FF2B5EF4-FFF2-40B4-BE49-F238E27FC236}">
                <a16:creationId xmlns:a16="http://schemas.microsoft.com/office/drawing/2014/main" id="{403550F7-A46B-0509-484C-D217E27A053D}"/>
              </a:ext>
            </a:extLst>
          </p:cNvPr>
          <p:cNvSpPr txBox="1"/>
          <p:nvPr/>
        </p:nvSpPr>
        <p:spPr>
          <a:xfrm>
            <a:off x="2329123" y="6586076"/>
            <a:ext cx="12901777" cy="1546577"/>
          </a:xfrm>
          <a:prstGeom prst="rect">
            <a:avLst/>
          </a:prstGeom>
          <a:noFill/>
        </p:spPr>
        <p:txBody>
          <a:bodyPr wrap="square" rtlCol="0">
            <a:spAutoFit/>
          </a:bodyPr>
          <a:lstStyle/>
          <a:p>
            <a:pPr>
              <a:buNone/>
            </a:pPr>
            <a:r>
              <a:rPr lang="en-US" sz="2800" b="1" dirty="0">
                <a:solidFill>
                  <a:schemeClr val="bg1"/>
                </a:solidFill>
              </a:rPr>
              <a:t>Creating the Transaction</a:t>
            </a:r>
            <a:r>
              <a:rPr lang="en-US" sz="2800" dirty="0">
                <a:solidFill>
                  <a:schemeClr val="bg1"/>
                </a:solidFill>
              </a:rPr>
              <a:t>:</a:t>
            </a:r>
          </a:p>
          <a:p>
            <a:pPr>
              <a:buNone/>
            </a:pPr>
            <a:endParaRPr lang="en-US" sz="1050" dirty="0">
              <a:solidFill>
                <a:schemeClr val="bg1"/>
              </a:solidFill>
            </a:endParaRPr>
          </a:p>
          <a:p>
            <a:pPr>
              <a:buFont typeface="Arial" panose="020B0604020202020204" pitchFamily="34" charset="0"/>
              <a:buChar char="•"/>
            </a:pPr>
            <a:r>
              <a:rPr lang="en-US" sz="2800" dirty="0">
                <a:solidFill>
                  <a:schemeClr val="bg1"/>
                </a:solidFill>
              </a:rPr>
              <a:t>To send Bitcoin, the wallet uses the </a:t>
            </a:r>
            <a:r>
              <a:rPr lang="en-US" sz="2800" b="1" dirty="0">
                <a:solidFill>
                  <a:schemeClr val="bg1"/>
                </a:solidFill>
              </a:rPr>
              <a:t>private key</a:t>
            </a:r>
            <a:r>
              <a:rPr lang="en-US" sz="2800" dirty="0">
                <a:solidFill>
                  <a:schemeClr val="bg1"/>
                </a:solidFill>
              </a:rPr>
              <a:t> to sign the transaction. This proves the sender’s ownership of the Bitcoin being sent.</a:t>
            </a:r>
          </a:p>
        </p:txBody>
      </p:sp>
    </p:spTree>
    <p:extLst>
      <p:ext uri="{BB962C8B-B14F-4D97-AF65-F5344CB8AC3E}">
        <p14:creationId xmlns:p14="http://schemas.microsoft.com/office/powerpoint/2010/main" val="3513341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a:extLst>
            <a:ext uri="{FF2B5EF4-FFF2-40B4-BE49-F238E27FC236}">
              <a16:creationId xmlns:a16="http://schemas.microsoft.com/office/drawing/2014/main" id="{DD37B425-B9FA-8054-B92D-5958842815B4}"/>
            </a:ext>
          </a:extLst>
        </p:cNvPr>
        <p:cNvGrpSpPr/>
        <p:nvPr/>
      </p:nvGrpSpPr>
      <p:grpSpPr>
        <a:xfrm>
          <a:off x="0" y="0"/>
          <a:ext cx="0" cy="0"/>
          <a:chOff x="0" y="0"/>
          <a:chExt cx="0" cy="0"/>
        </a:xfrm>
      </p:grpSpPr>
      <p:pic>
        <p:nvPicPr>
          <p:cNvPr id="286" name="Google Shape;286;p19">
            <a:extLst>
              <a:ext uri="{FF2B5EF4-FFF2-40B4-BE49-F238E27FC236}">
                <a16:creationId xmlns:a16="http://schemas.microsoft.com/office/drawing/2014/main" id="{D0D0E4DA-A86B-6DDB-EFB6-9D54B64E5614}"/>
              </a:ext>
            </a:extLst>
          </p:cNvPr>
          <p:cNvPicPr preferRelativeResize="0"/>
          <p:nvPr/>
        </p:nvPicPr>
        <p:blipFill>
          <a:blip r:embed="rId3">
            <a:alphaModFix/>
          </a:blip>
          <a:stretch>
            <a:fillRect/>
          </a:stretch>
        </p:blipFill>
        <p:spPr>
          <a:xfrm>
            <a:off x="15862" y="0"/>
            <a:ext cx="18272138" cy="10287000"/>
          </a:xfrm>
          <a:prstGeom prst="rect">
            <a:avLst/>
          </a:prstGeom>
          <a:noFill/>
          <a:ln>
            <a:noFill/>
          </a:ln>
        </p:spPr>
      </p:pic>
      <p:pic>
        <p:nvPicPr>
          <p:cNvPr id="290" name="Google Shape;290;p19">
            <a:extLst>
              <a:ext uri="{FF2B5EF4-FFF2-40B4-BE49-F238E27FC236}">
                <a16:creationId xmlns:a16="http://schemas.microsoft.com/office/drawing/2014/main" id="{09330A70-E422-8B1E-C75B-8CF0E671F200}"/>
              </a:ext>
            </a:extLst>
          </p:cNvPr>
          <p:cNvPicPr preferRelativeResize="0"/>
          <p:nvPr/>
        </p:nvPicPr>
        <p:blipFill>
          <a:blip r:embed="rId4">
            <a:alphaModFix/>
          </a:blip>
          <a:stretch>
            <a:fillRect/>
          </a:stretch>
        </p:blipFill>
        <p:spPr>
          <a:xfrm>
            <a:off x="14680345" y="-1183905"/>
            <a:ext cx="4901546" cy="4563693"/>
          </a:xfrm>
          <a:prstGeom prst="rect">
            <a:avLst/>
          </a:prstGeom>
          <a:noFill/>
          <a:ln>
            <a:noFill/>
          </a:ln>
        </p:spPr>
      </p:pic>
      <p:cxnSp>
        <p:nvCxnSpPr>
          <p:cNvPr id="297" name="Google Shape;297;p19">
            <a:extLst>
              <a:ext uri="{FF2B5EF4-FFF2-40B4-BE49-F238E27FC236}">
                <a16:creationId xmlns:a16="http://schemas.microsoft.com/office/drawing/2014/main" id="{B334BC0E-ED9A-7D73-CB41-FAD511A23D02}"/>
              </a:ext>
            </a:extLst>
          </p:cNvPr>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sp>
        <p:nvSpPr>
          <p:cNvPr id="3" name="TextBox 2">
            <a:extLst>
              <a:ext uri="{FF2B5EF4-FFF2-40B4-BE49-F238E27FC236}">
                <a16:creationId xmlns:a16="http://schemas.microsoft.com/office/drawing/2014/main" id="{320A9737-E8AD-4C47-4619-A9587342FF18}"/>
              </a:ext>
            </a:extLst>
          </p:cNvPr>
          <p:cNvSpPr txBox="1"/>
          <p:nvPr/>
        </p:nvSpPr>
        <p:spPr>
          <a:xfrm>
            <a:off x="1858781" y="494675"/>
            <a:ext cx="4062332" cy="523220"/>
          </a:xfrm>
          <a:prstGeom prst="rect">
            <a:avLst/>
          </a:prstGeom>
          <a:noFill/>
        </p:spPr>
        <p:txBody>
          <a:bodyPr wrap="square" rtlCol="0">
            <a:spAutoFit/>
          </a:bodyPr>
          <a:lstStyle/>
          <a:p>
            <a:r>
              <a:rPr lang="en-IN" sz="2800" b="1" dirty="0">
                <a:solidFill>
                  <a:schemeClr val="bg1"/>
                </a:solidFill>
              </a:rPr>
              <a:t>Transaction Signing</a:t>
            </a:r>
            <a:r>
              <a:rPr lang="en-IN" sz="2800" dirty="0">
                <a:solidFill>
                  <a:schemeClr val="bg1"/>
                </a:solidFill>
              </a:rPr>
              <a:t>:</a:t>
            </a:r>
          </a:p>
        </p:txBody>
      </p:sp>
      <p:sp>
        <p:nvSpPr>
          <p:cNvPr id="5" name="TextBox 4">
            <a:extLst>
              <a:ext uri="{FF2B5EF4-FFF2-40B4-BE49-F238E27FC236}">
                <a16:creationId xmlns:a16="http://schemas.microsoft.com/office/drawing/2014/main" id="{9A9364B0-A72D-D76A-A3E7-698A6B94E839}"/>
              </a:ext>
            </a:extLst>
          </p:cNvPr>
          <p:cNvSpPr txBox="1"/>
          <p:nvPr/>
        </p:nvSpPr>
        <p:spPr>
          <a:xfrm>
            <a:off x="2488367" y="1334125"/>
            <a:ext cx="10508102" cy="2231380"/>
          </a:xfrm>
          <a:prstGeom prst="rect">
            <a:avLst/>
          </a:prstGeom>
          <a:noFill/>
        </p:spPr>
        <p:txBody>
          <a:bodyPr wrap="square" rtlCol="0">
            <a:spAutoFit/>
          </a:bodyPr>
          <a:lstStyle/>
          <a:p>
            <a:pPr>
              <a:buNone/>
            </a:pPr>
            <a:r>
              <a:rPr lang="en-US" sz="2800" dirty="0">
                <a:solidFill>
                  <a:schemeClr val="bg1"/>
                </a:solidFill>
              </a:rPr>
              <a:t>The private key signs the transaction data, which includes:</a:t>
            </a:r>
          </a:p>
          <a:p>
            <a:pPr>
              <a:buNone/>
            </a:pPr>
            <a:endParaRPr lang="en-US" sz="900" dirty="0">
              <a:solidFill>
                <a:schemeClr val="bg1"/>
              </a:solidFill>
            </a:endParaRPr>
          </a:p>
          <a:p>
            <a:pPr>
              <a:buFont typeface="Arial" panose="020B0604020202020204" pitchFamily="34" charset="0"/>
              <a:buChar char="•"/>
            </a:pPr>
            <a:r>
              <a:rPr lang="en-US" sz="2800" dirty="0">
                <a:solidFill>
                  <a:schemeClr val="bg1"/>
                </a:solidFill>
              </a:rPr>
              <a:t>   The sender's Bitcoin address (public key),</a:t>
            </a:r>
          </a:p>
          <a:p>
            <a:pPr>
              <a:buFont typeface="Arial" panose="020B0604020202020204" pitchFamily="34" charset="0"/>
              <a:buChar char="•"/>
            </a:pPr>
            <a:endParaRPr lang="en-US" sz="900" dirty="0">
              <a:solidFill>
                <a:schemeClr val="bg1"/>
              </a:solidFill>
            </a:endParaRPr>
          </a:p>
          <a:p>
            <a:pPr>
              <a:buFont typeface="Arial" panose="020B0604020202020204" pitchFamily="34" charset="0"/>
              <a:buChar char="•"/>
            </a:pPr>
            <a:r>
              <a:rPr lang="en-US" sz="2800" dirty="0">
                <a:solidFill>
                  <a:schemeClr val="bg1"/>
                </a:solidFill>
              </a:rPr>
              <a:t>   The recipient's Bitcoin address (public key),</a:t>
            </a:r>
          </a:p>
          <a:p>
            <a:pPr>
              <a:buFont typeface="Arial" panose="020B0604020202020204" pitchFamily="34" charset="0"/>
              <a:buChar char="•"/>
            </a:pPr>
            <a:endParaRPr lang="en-US" sz="900" dirty="0">
              <a:solidFill>
                <a:schemeClr val="bg1"/>
              </a:solidFill>
            </a:endParaRPr>
          </a:p>
          <a:p>
            <a:pPr>
              <a:buFont typeface="Arial" panose="020B0604020202020204" pitchFamily="34" charset="0"/>
              <a:buChar char="•"/>
            </a:pPr>
            <a:r>
              <a:rPr lang="en-US" sz="2800" dirty="0">
                <a:solidFill>
                  <a:schemeClr val="bg1"/>
                </a:solidFill>
              </a:rPr>
              <a:t>   The amount of Bitcoin being transferred</a:t>
            </a:r>
          </a:p>
        </p:txBody>
      </p:sp>
      <p:sp>
        <p:nvSpPr>
          <p:cNvPr id="6" name="TextBox 5">
            <a:extLst>
              <a:ext uri="{FF2B5EF4-FFF2-40B4-BE49-F238E27FC236}">
                <a16:creationId xmlns:a16="http://schemas.microsoft.com/office/drawing/2014/main" id="{AB033E5E-79CF-C75D-35C7-3344C63EAF76}"/>
              </a:ext>
            </a:extLst>
          </p:cNvPr>
          <p:cNvSpPr txBox="1"/>
          <p:nvPr/>
        </p:nvSpPr>
        <p:spPr>
          <a:xfrm>
            <a:off x="2488367" y="3685427"/>
            <a:ext cx="12711659" cy="954107"/>
          </a:xfrm>
          <a:prstGeom prst="rect">
            <a:avLst/>
          </a:prstGeom>
          <a:noFill/>
        </p:spPr>
        <p:txBody>
          <a:bodyPr wrap="square" rtlCol="0">
            <a:spAutoFit/>
          </a:bodyPr>
          <a:lstStyle/>
          <a:p>
            <a:r>
              <a:rPr lang="en-US" sz="2800" dirty="0">
                <a:solidFill>
                  <a:schemeClr val="bg1"/>
                </a:solidFill>
              </a:rPr>
              <a:t>The signature is attached to the transaction and broadcast to the Bitcoin network</a:t>
            </a:r>
            <a:endParaRPr lang="en-IN" sz="2800" dirty="0">
              <a:solidFill>
                <a:schemeClr val="bg1"/>
              </a:solidFill>
            </a:endParaRPr>
          </a:p>
        </p:txBody>
      </p:sp>
      <p:sp>
        <p:nvSpPr>
          <p:cNvPr id="7" name="TextBox 6">
            <a:extLst>
              <a:ext uri="{FF2B5EF4-FFF2-40B4-BE49-F238E27FC236}">
                <a16:creationId xmlns:a16="http://schemas.microsoft.com/office/drawing/2014/main" id="{A56B943B-08D9-B4AD-0CFA-26E32DCAE087}"/>
              </a:ext>
            </a:extLst>
          </p:cNvPr>
          <p:cNvSpPr txBox="1"/>
          <p:nvPr/>
        </p:nvSpPr>
        <p:spPr>
          <a:xfrm>
            <a:off x="1858781" y="4945172"/>
            <a:ext cx="2713219" cy="523220"/>
          </a:xfrm>
          <a:prstGeom prst="rect">
            <a:avLst/>
          </a:prstGeom>
          <a:noFill/>
        </p:spPr>
        <p:txBody>
          <a:bodyPr wrap="square" rtlCol="0">
            <a:spAutoFit/>
          </a:bodyPr>
          <a:lstStyle/>
          <a:p>
            <a:r>
              <a:rPr lang="en-IN" sz="2800" b="1" dirty="0">
                <a:solidFill>
                  <a:schemeClr val="bg1"/>
                </a:solidFill>
              </a:rPr>
              <a:t>Verification</a:t>
            </a:r>
            <a:r>
              <a:rPr lang="en-IN" sz="2800" dirty="0">
                <a:solidFill>
                  <a:schemeClr val="bg1"/>
                </a:solidFill>
              </a:rPr>
              <a:t>:</a:t>
            </a:r>
          </a:p>
        </p:txBody>
      </p:sp>
      <p:sp>
        <p:nvSpPr>
          <p:cNvPr id="8" name="TextBox 7">
            <a:extLst>
              <a:ext uri="{FF2B5EF4-FFF2-40B4-BE49-F238E27FC236}">
                <a16:creationId xmlns:a16="http://schemas.microsoft.com/office/drawing/2014/main" id="{FD6805F3-798A-DA4E-73FB-37D059D73E62}"/>
              </a:ext>
            </a:extLst>
          </p:cNvPr>
          <p:cNvSpPr txBox="1"/>
          <p:nvPr/>
        </p:nvSpPr>
        <p:spPr>
          <a:xfrm>
            <a:off x="2488367" y="5723307"/>
            <a:ext cx="11632364" cy="954107"/>
          </a:xfrm>
          <a:prstGeom prst="rect">
            <a:avLst/>
          </a:prstGeom>
          <a:noFill/>
        </p:spPr>
        <p:txBody>
          <a:bodyPr wrap="square" rtlCol="0">
            <a:spAutoFit/>
          </a:bodyPr>
          <a:lstStyle/>
          <a:p>
            <a:r>
              <a:rPr lang="en-US" sz="2800" dirty="0">
                <a:solidFill>
                  <a:schemeClr val="bg1"/>
                </a:solidFill>
              </a:rPr>
              <a:t>Miners or nodes in the Bitcoin network use the sender's public key to verify the signature</a:t>
            </a:r>
            <a:endParaRPr lang="en-IN" sz="2800" dirty="0">
              <a:solidFill>
                <a:schemeClr val="bg1"/>
              </a:solidFill>
            </a:endParaRPr>
          </a:p>
        </p:txBody>
      </p:sp>
      <p:sp>
        <p:nvSpPr>
          <p:cNvPr id="14" name="TextBox 13">
            <a:extLst>
              <a:ext uri="{FF2B5EF4-FFF2-40B4-BE49-F238E27FC236}">
                <a16:creationId xmlns:a16="http://schemas.microsoft.com/office/drawing/2014/main" id="{A439876A-13C2-10B8-5FCE-C940E2B5B388}"/>
              </a:ext>
            </a:extLst>
          </p:cNvPr>
          <p:cNvSpPr txBox="1"/>
          <p:nvPr/>
        </p:nvSpPr>
        <p:spPr>
          <a:xfrm>
            <a:off x="2638269" y="6907213"/>
            <a:ext cx="12246964" cy="954107"/>
          </a:xfrm>
          <a:prstGeom prst="rect">
            <a:avLst/>
          </a:prstGeom>
          <a:noFill/>
        </p:spPr>
        <p:txBody>
          <a:bodyPr wrap="square" rtlCol="0">
            <a:spAutoFit/>
          </a:bodyPr>
          <a:lstStyle/>
          <a:p>
            <a:r>
              <a:rPr lang="en-US" sz="2800" dirty="0">
                <a:solidFill>
                  <a:schemeClr val="bg1"/>
                </a:solidFill>
              </a:rPr>
              <a:t>If the signature is valid, the transaction is added to the </a:t>
            </a:r>
            <a:r>
              <a:rPr lang="en-US" sz="2800" b="1" dirty="0">
                <a:solidFill>
                  <a:schemeClr val="bg1"/>
                </a:solidFill>
              </a:rPr>
              <a:t>blockchain</a:t>
            </a:r>
            <a:r>
              <a:rPr lang="en-US" sz="2800" dirty="0">
                <a:solidFill>
                  <a:schemeClr val="bg1"/>
                </a:solidFill>
              </a:rPr>
              <a:t>, and the recipient can see the Bitcoin credited to their address</a:t>
            </a:r>
            <a:endParaRPr lang="en-IN" sz="2800" dirty="0">
              <a:solidFill>
                <a:schemeClr val="bg1"/>
              </a:solidFill>
            </a:endParaRPr>
          </a:p>
        </p:txBody>
      </p:sp>
    </p:spTree>
    <p:extLst>
      <p:ext uri="{BB962C8B-B14F-4D97-AF65-F5344CB8AC3E}">
        <p14:creationId xmlns:p14="http://schemas.microsoft.com/office/powerpoint/2010/main" val="1534278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7"/>
        <p:cNvGrpSpPr/>
        <p:nvPr/>
      </p:nvGrpSpPr>
      <p:grpSpPr>
        <a:xfrm>
          <a:off x="0" y="0"/>
          <a:ext cx="0" cy="0"/>
          <a:chOff x="0" y="0"/>
          <a:chExt cx="0" cy="0"/>
        </a:xfrm>
      </p:grpSpPr>
      <p:pic>
        <p:nvPicPr>
          <p:cNvPr id="378" name="Google Shape;378;p24"/>
          <p:cNvPicPr preferRelativeResize="0"/>
          <p:nvPr/>
        </p:nvPicPr>
        <p:blipFill>
          <a:blip r:embed="rId3">
            <a:alphaModFix/>
          </a:blip>
          <a:stretch>
            <a:fillRect/>
          </a:stretch>
        </p:blipFill>
        <p:spPr>
          <a:xfrm>
            <a:off x="9822623" y="1028700"/>
            <a:ext cx="7436701" cy="8225299"/>
          </a:xfrm>
          <a:prstGeom prst="rect">
            <a:avLst/>
          </a:prstGeom>
          <a:noFill/>
          <a:ln>
            <a:noFill/>
          </a:ln>
        </p:spPr>
      </p:pic>
      <p:cxnSp>
        <p:nvCxnSpPr>
          <p:cNvPr id="387" name="Google Shape;387;p24"/>
          <p:cNvCxnSpPr/>
          <p:nvPr/>
        </p:nvCxnSpPr>
        <p:spPr>
          <a:xfrm>
            <a:off x="618154" y="0"/>
            <a:ext cx="0" cy="10287000"/>
          </a:xfrm>
          <a:prstGeom prst="straightConnector1">
            <a:avLst/>
          </a:prstGeom>
          <a:noFill/>
          <a:ln w="38100" cap="flat" cmpd="sng">
            <a:solidFill>
              <a:srgbClr val="FFFFFF"/>
            </a:solidFill>
            <a:prstDash val="solid"/>
            <a:round/>
            <a:headEnd type="none" w="sm" len="sm"/>
            <a:tailEnd type="none" w="sm" len="sm"/>
          </a:ln>
        </p:spPr>
      </p:cxnSp>
      <p:sp>
        <p:nvSpPr>
          <p:cNvPr id="3" name="TextBox 2">
            <a:extLst>
              <a:ext uri="{FF2B5EF4-FFF2-40B4-BE49-F238E27FC236}">
                <a16:creationId xmlns:a16="http://schemas.microsoft.com/office/drawing/2014/main" id="{E74433EF-1A8B-3F18-BF28-4CCAE1322837}"/>
              </a:ext>
            </a:extLst>
          </p:cNvPr>
          <p:cNvSpPr txBox="1"/>
          <p:nvPr/>
        </p:nvSpPr>
        <p:spPr>
          <a:xfrm>
            <a:off x="824360" y="919518"/>
            <a:ext cx="7337001" cy="923330"/>
          </a:xfrm>
          <a:prstGeom prst="rect">
            <a:avLst/>
          </a:prstGeom>
          <a:noFill/>
        </p:spPr>
        <p:txBody>
          <a:bodyPr wrap="square" rtlCol="0">
            <a:spAutoFit/>
          </a:bodyPr>
          <a:lstStyle/>
          <a:p>
            <a:r>
              <a:rPr lang="en-US" sz="5400" dirty="0">
                <a:solidFill>
                  <a:schemeClr val="bg1"/>
                </a:solidFill>
                <a:latin typeface="Baskerville Old Face" panose="02020602080505020303" pitchFamily="18" charset="0"/>
              </a:rPr>
              <a:t> BITCOIN WALLETS</a:t>
            </a:r>
            <a:endParaRPr lang="en-IN" sz="5400" dirty="0">
              <a:solidFill>
                <a:schemeClr val="bg1"/>
              </a:solidFill>
              <a:latin typeface="Baskerville Old Face" panose="02020602080505020303" pitchFamily="18" charset="0"/>
            </a:endParaRPr>
          </a:p>
        </p:txBody>
      </p:sp>
      <p:sp>
        <p:nvSpPr>
          <p:cNvPr id="5" name="TextBox 4">
            <a:extLst>
              <a:ext uri="{FF2B5EF4-FFF2-40B4-BE49-F238E27FC236}">
                <a16:creationId xmlns:a16="http://schemas.microsoft.com/office/drawing/2014/main" id="{2FD444DD-4FE0-618F-A4FF-B787C909533E}"/>
              </a:ext>
            </a:extLst>
          </p:cNvPr>
          <p:cNvSpPr txBox="1"/>
          <p:nvPr/>
        </p:nvSpPr>
        <p:spPr>
          <a:xfrm>
            <a:off x="1105469" y="2415654"/>
            <a:ext cx="7724633" cy="1384995"/>
          </a:xfrm>
          <a:prstGeom prst="rect">
            <a:avLst/>
          </a:prstGeom>
          <a:noFill/>
        </p:spPr>
        <p:txBody>
          <a:bodyPr wrap="square" rtlCol="0">
            <a:spAutoFit/>
          </a:bodyPr>
          <a:lstStyle/>
          <a:p>
            <a:r>
              <a:rPr lang="en-US" sz="2800" dirty="0">
                <a:solidFill>
                  <a:schemeClr val="bg1"/>
                </a:solidFill>
              </a:rPr>
              <a:t>A </a:t>
            </a:r>
            <a:r>
              <a:rPr lang="en-US" sz="2800" b="1" dirty="0">
                <a:solidFill>
                  <a:schemeClr val="bg1"/>
                </a:solidFill>
              </a:rPr>
              <a:t>Bitcoin wallet</a:t>
            </a:r>
            <a:r>
              <a:rPr lang="en-US" sz="2800" dirty="0">
                <a:solidFill>
                  <a:schemeClr val="bg1"/>
                </a:solidFill>
              </a:rPr>
              <a:t> is a </a:t>
            </a:r>
            <a:r>
              <a:rPr lang="en-US" sz="2800" b="1" dirty="0">
                <a:solidFill>
                  <a:schemeClr val="bg1"/>
                </a:solidFill>
              </a:rPr>
              <a:t>digital tool</a:t>
            </a:r>
            <a:r>
              <a:rPr lang="en-US" sz="2800" dirty="0">
                <a:solidFill>
                  <a:schemeClr val="bg1"/>
                </a:solidFill>
              </a:rPr>
              <a:t> that allows users to store, send, receive, and manage Bitcoin securely</a:t>
            </a:r>
            <a:endParaRPr lang="en-IN" sz="2800" dirty="0">
              <a:solidFill>
                <a:schemeClr val="bg1"/>
              </a:solidFill>
            </a:endParaRPr>
          </a:p>
        </p:txBody>
      </p:sp>
      <p:sp>
        <p:nvSpPr>
          <p:cNvPr id="6" name="TextBox 5">
            <a:extLst>
              <a:ext uri="{FF2B5EF4-FFF2-40B4-BE49-F238E27FC236}">
                <a16:creationId xmlns:a16="http://schemas.microsoft.com/office/drawing/2014/main" id="{E7DD23D2-58D6-8B76-708B-EF0C80176C93}"/>
              </a:ext>
            </a:extLst>
          </p:cNvPr>
          <p:cNvSpPr txBox="1"/>
          <p:nvPr/>
        </p:nvSpPr>
        <p:spPr>
          <a:xfrm>
            <a:off x="1098647" y="4094329"/>
            <a:ext cx="6946706" cy="954107"/>
          </a:xfrm>
          <a:prstGeom prst="rect">
            <a:avLst/>
          </a:prstGeom>
          <a:noFill/>
        </p:spPr>
        <p:txBody>
          <a:bodyPr wrap="square" rtlCol="0">
            <a:spAutoFit/>
          </a:bodyPr>
          <a:lstStyle/>
          <a:p>
            <a:r>
              <a:rPr lang="en-US" sz="2800" dirty="0">
                <a:solidFill>
                  <a:schemeClr val="bg1"/>
                </a:solidFill>
              </a:rPr>
              <a:t>It relies on </a:t>
            </a:r>
            <a:r>
              <a:rPr lang="en-US" sz="2800" b="1" dirty="0">
                <a:solidFill>
                  <a:schemeClr val="bg1"/>
                </a:solidFill>
              </a:rPr>
              <a:t>cryptographic security</a:t>
            </a:r>
            <a:r>
              <a:rPr lang="en-US" sz="2800" dirty="0">
                <a:solidFill>
                  <a:schemeClr val="bg1"/>
                </a:solidFill>
              </a:rPr>
              <a:t> to protect Bitcoin holdings.</a:t>
            </a:r>
            <a:endParaRPr lang="en-IN" sz="2800" dirty="0">
              <a:solidFill>
                <a:schemeClr val="bg1"/>
              </a:solidFill>
            </a:endParaRPr>
          </a:p>
        </p:txBody>
      </p:sp>
      <p:sp>
        <p:nvSpPr>
          <p:cNvPr id="7" name="TextBox 6">
            <a:extLst>
              <a:ext uri="{FF2B5EF4-FFF2-40B4-BE49-F238E27FC236}">
                <a16:creationId xmlns:a16="http://schemas.microsoft.com/office/drawing/2014/main" id="{5A6E9877-0069-C9D0-34A6-341B813FFC79}"/>
              </a:ext>
            </a:extLst>
          </p:cNvPr>
          <p:cNvSpPr txBox="1"/>
          <p:nvPr/>
        </p:nvSpPr>
        <p:spPr>
          <a:xfrm>
            <a:off x="1028675" y="5568286"/>
            <a:ext cx="7610355" cy="1815882"/>
          </a:xfrm>
          <a:prstGeom prst="rect">
            <a:avLst/>
          </a:prstGeom>
          <a:noFill/>
        </p:spPr>
        <p:txBody>
          <a:bodyPr wrap="square" rtlCol="0">
            <a:spAutoFit/>
          </a:bodyPr>
          <a:lstStyle/>
          <a:p>
            <a:r>
              <a:rPr lang="en-US" sz="2800" dirty="0">
                <a:solidFill>
                  <a:schemeClr val="bg1"/>
                </a:solidFill>
              </a:rPr>
              <a:t>Bitcoin wallets play a </a:t>
            </a:r>
            <a:r>
              <a:rPr lang="en-US" sz="2800" b="1" dirty="0">
                <a:solidFill>
                  <a:schemeClr val="bg1"/>
                </a:solidFill>
              </a:rPr>
              <a:t>crucial role</a:t>
            </a:r>
            <a:r>
              <a:rPr lang="en-US" sz="2800" dirty="0">
                <a:solidFill>
                  <a:schemeClr val="bg1"/>
                </a:solidFill>
              </a:rPr>
              <a:t> in interacting with the Bitcoin network. Without a wallet, users cannot access or manage their Bitcoin holdings</a:t>
            </a:r>
            <a:endParaRPr lang="en-IN" sz="2800" dirty="0">
              <a:solidFill>
                <a:schemeClr val="bg1"/>
              </a:solidFill>
            </a:endParaRPr>
          </a:p>
        </p:txBody>
      </p:sp>
      <p:sp>
        <p:nvSpPr>
          <p:cNvPr id="9" name="TextBox 8">
            <a:extLst>
              <a:ext uri="{FF2B5EF4-FFF2-40B4-BE49-F238E27FC236}">
                <a16:creationId xmlns:a16="http://schemas.microsoft.com/office/drawing/2014/main" id="{679B761A-1B33-85B4-A8F1-0C0150ED4A1C}"/>
              </a:ext>
            </a:extLst>
          </p:cNvPr>
          <p:cNvSpPr txBox="1"/>
          <p:nvPr/>
        </p:nvSpPr>
        <p:spPr>
          <a:xfrm>
            <a:off x="1028675" y="7904018"/>
            <a:ext cx="7246961" cy="1384995"/>
          </a:xfrm>
          <a:prstGeom prst="rect">
            <a:avLst/>
          </a:prstGeom>
          <a:noFill/>
        </p:spPr>
        <p:txBody>
          <a:bodyPr wrap="square" rtlCol="0">
            <a:spAutoFit/>
          </a:bodyPr>
          <a:lstStyle/>
          <a:p>
            <a:r>
              <a:rPr lang="en-US" sz="2800" dirty="0">
                <a:solidFill>
                  <a:schemeClr val="bg1"/>
                </a:solidFill>
              </a:rPr>
              <a:t>They are categorized into </a:t>
            </a:r>
            <a:r>
              <a:rPr lang="en-US" sz="2800" b="1" dirty="0">
                <a:solidFill>
                  <a:schemeClr val="bg1"/>
                </a:solidFill>
              </a:rPr>
              <a:t>hot wallets</a:t>
            </a:r>
            <a:r>
              <a:rPr lang="en-US" sz="2800" dirty="0">
                <a:solidFill>
                  <a:schemeClr val="bg1"/>
                </a:solidFill>
              </a:rPr>
              <a:t> and </a:t>
            </a:r>
            <a:r>
              <a:rPr lang="en-US" sz="2800" b="1" dirty="0">
                <a:solidFill>
                  <a:schemeClr val="bg1"/>
                </a:solidFill>
              </a:rPr>
              <a:t>cold wallets</a:t>
            </a:r>
            <a:r>
              <a:rPr lang="en-US" sz="2800" dirty="0">
                <a:solidFill>
                  <a:schemeClr val="bg1"/>
                </a:solidFill>
              </a:rPr>
              <a:t> based on connectivity and security.</a:t>
            </a:r>
            <a:endParaRPr lang="en-IN" sz="2800"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5"/>
        <p:cNvGrpSpPr/>
        <p:nvPr/>
      </p:nvGrpSpPr>
      <p:grpSpPr>
        <a:xfrm>
          <a:off x="0" y="0"/>
          <a:ext cx="0" cy="0"/>
          <a:chOff x="0" y="0"/>
          <a:chExt cx="0" cy="0"/>
        </a:xfrm>
      </p:grpSpPr>
      <p:pic>
        <p:nvPicPr>
          <p:cNvPr id="454" name="Google Shape;454;p28"/>
          <p:cNvPicPr preferRelativeResize="0"/>
          <p:nvPr/>
        </p:nvPicPr>
        <p:blipFill>
          <a:blip r:embed="rId3">
            <a:alphaModFix/>
          </a:blip>
          <a:stretch>
            <a:fillRect/>
          </a:stretch>
        </p:blipFill>
        <p:spPr>
          <a:xfrm>
            <a:off x="12239024" y="-818714"/>
            <a:ext cx="6557703" cy="6599045"/>
          </a:xfrm>
          <a:prstGeom prst="rect">
            <a:avLst/>
          </a:prstGeom>
          <a:noFill/>
          <a:ln>
            <a:noFill/>
          </a:ln>
        </p:spPr>
      </p:pic>
      <p:sp>
        <p:nvSpPr>
          <p:cNvPr id="2" name="TextBox 1">
            <a:extLst>
              <a:ext uri="{FF2B5EF4-FFF2-40B4-BE49-F238E27FC236}">
                <a16:creationId xmlns:a16="http://schemas.microsoft.com/office/drawing/2014/main" id="{EA45B809-1791-F012-60A3-05BC62BD387C}"/>
              </a:ext>
            </a:extLst>
          </p:cNvPr>
          <p:cNvSpPr txBox="1"/>
          <p:nvPr/>
        </p:nvSpPr>
        <p:spPr>
          <a:xfrm>
            <a:off x="791570" y="573206"/>
            <a:ext cx="8611737" cy="923330"/>
          </a:xfrm>
          <a:prstGeom prst="rect">
            <a:avLst/>
          </a:prstGeom>
          <a:noFill/>
        </p:spPr>
        <p:txBody>
          <a:bodyPr wrap="square" rtlCol="0">
            <a:spAutoFit/>
          </a:bodyPr>
          <a:lstStyle/>
          <a:p>
            <a:r>
              <a:rPr lang="en-IN" sz="5400" dirty="0">
                <a:solidFill>
                  <a:schemeClr val="bg1"/>
                </a:solidFill>
                <a:latin typeface="Baskerville Old Face" panose="02020602080505020303" pitchFamily="18" charset="0"/>
              </a:rPr>
              <a:t>Hot Wallets (Online Wallets)</a:t>
            </a:r>
          </a:p>
        </p:txBody>
      </p:sp>
      <p:sp>
        <p:nvSpPr>
          <p:cNvPr id="4" name="TextBox 3">
            <a:extLst>
              <a:ext uri="{FF2B5EF4-FFF2-40B4-BE49-F238E27FC236}">
                <a16:creationId xmlns:a16="http://schemas.microsoft.com/office/drawing/2014/main" id="{2C885631-1EC9-E3EF-E042-8E8E90ACA20C}"/>
              </a:ext>
            </a:extLst>
          </p:cNvPr>
          <p:cNvSpPr txBox="1"/>
          <p:nvPr/>
        </p:nvSpPr>
        <p:spPr>
          <a:xfrm>
            <a:off x="1122134" y="1746913"/>
            <a:ext cx="10628587" cy="1815882"/>
          </a:xfrm>
          <a:prstGeom prst="rect">
            <a:avLst/>
          </a:prstGeom>
          <a:noFill/>
        </p:spPr>
        <p:txBody>
          <a:bodyPr wrap="square" rtlCol="0">
            <a:spAutoFit/>
          </a:bodyPr>
          <a:lstStyle/>
          <a:p>
            <a:r>
              <a:rPr lang="en-US" sz="2800" dirty="0">
                <a:solidFill>
                  <a:schemeClr val="bg1"/>
                </a:solidFill>
              </a:rPr>
              <a:t>A </a:t>
            </a:r>
            <a:r>
              <a:rPr lang="en-US" sz="2800" b="1" dirty="0">
                <a:solidFill>
                  <a:schemeClr val="bg1"/>
                </a:solidFill>
              </a:rPr>
              <a:t>Hot wallet</a:t>
            </a:r>
            <a:r>
              <a:rPr lang="en-US" sz="2800" dirty="0">
                <a:solidFill>
                  <a:schemeClr val="bg1"/>
                </a:solidFill>
              </a:rPr>
              <a:t> is a type of Bitcoin wallet that is </a:t>
            </a:r>
            <a:r>
              <a:rPr lang="en-US" sz="2800" b="1" dirty="0">
                <a:solidFill>
                  <a:schemeClr val="bg1"/>
                </a:solidFill>
              </a:rPr>
              <a:t>connected to the internet</a:t>
            </a:r>
            <a:r>
              <a:rPr lang="en-US" sz="2800" dirty="0">
                <a:solidFill>
                  <a:schemeClr val="bg1"/>
                </a:solidFill>
              </a:rPr>
              <a:t>, allowing for quick and easy transactions. These wallets are commonly used for daily trading, quick payments, and active cryptocurrency management</a:t>
            </a:r>
            <a:endParaRPr lang="en-IN" sz="2800" dirty="0">
              <a:solidFill>
                <a:schemeClr val="bg1"/>
              </a:solidFill>
            </a:endParaRPr>
          </a:p>
        </p:txBody>
      </p:sp>
      <p:sp>
        <p:nvSpPr>
          <p:cNvPr id="5" name="TextBox 4">
            <a:extLst>
              <a:ext uri="{FF2B5EF4-FFF2-40B4-BE49-F238E27FC236}">
                <a16:creationId xmlns:a16="http://schemas.microsoft.com/office/drawing/2014/main" id="{49239970-6C5F-D749-43E7-BDD6C9929373}"/>
              </a:ext>
            </a:extLst>
          </p:cNvPr>
          <p:cNvSpPr txBox="1"/>
          <p:nvPr/>
        </p:nvSpPr>
        <p:spPr>
          <a:xfrm>
            <a:off x="975027" y="3866959"/>
            <a:ext cx="5073950" cy="584775"/>
          </a:xfrm>
          <a:prstGeom prst="rect">
            <a:avLst/>
          </a:prstGeom>
          <a:noFill/>
        </p:spPr>
        <p:txBody>
          <a:bodyPr wrap="square" rtlCol="0">
            <a:spAutoFit/>
          </a:bodyPr>
          <a:lstStyle/>
          <a:p>
            <a:r>
              <a:rPr lang="en-IN" sz="3200" dirty="0">
                <a:solidFill>
                  <a:schemeClr val="bg1"/>
                </a:solidFill>
              </a:rPr>
              <a:t>Examples of Hot Wallets :</a:t>
            </a:r>
          </a:p>
        </p:txBody>
      </p:sp>
      <p:sp>
        <p:nvSpPr>
          <p:cNvPr id="7" name="TextBox 6">
            <a:extLst>
              <a:ext uri="{FF2B5EF4-FFF2-40B4-BE49-F238E27FC236}">
                <a16:creationId xmlns:a16="http://schemas.microsoft.com/office/drawing/2014/main" id="{FD75303D-5C76-CC30-DC08-7A1D49114E00}"/>
              </a:ext>
            </a:extLst>
          </p:cNvPr>
          <p:cNvSpPr txBox="1"/>
          <p:nvPr/>
        </p:nvSpPr>
        <p:spPr>
          <a:xfrm>
            <a:off x="1937980" y="4657947"/>
            <a:ext cx="7710985" cy="523220"/>
          </a:xfrm>
          <a:prstGeom prst="rect">
            <a:avLst/>
          </a:prstGeom>
          <a:noFill/>
        </p:spPr>
        <p:txBody>
          <a:bodyPr wrap="square" rtlCol="0">
            <a:spAutoFit/>
          </a:bodyPr>
          <a:lstStyle/>
          <a:p>
            <a:r>
              <a:rPr lang="en-IN" sz="2800" b="1" dirty="0">
                <a:solidFill>
                  <a:schemeClr val="bg1"/>
                </a:solidFill>
              </a:rPr>
              <a:t>Web Wallets</a:t>
            </a:r>
            <a:r>
              <a:rPr lang="en-IN" sz="2800" dirty="0">
                <a:solidFill>
                  <a:schemeClr val="bg1"/>
                </a:solidFill>
              </a:rPr>
              <a:t> – Blockchain.com, Coinbase</a:t>
            </a:r>
          </a:p>
        </p:txBody>
      </p:sp>
      <p:sp>
        <p:nvSpPr>
          <p:cNvPr id="8" name="TextBox 7">
            <a:extLst>
              <a:ext uri="{FF2B5EF4-FFF2-40B4-BE49-F238E27FC236}">
                <a16:creationId xmlns:a16="http://schemas.microsoft.com/office/drawing/2014/main" id="{36ECEA38-A941-1001-E02E-041D49273AA2}"/>
              </a:ext>
            </a:extLst>
          </p:cNvPr>
          <p:cNvSpPr txBox="1"/>
          <p:nvPr/>
        </p:nvSpPr>
        <p:spPr>
          <a:xfrm>
            <a:off x="1937981" y="5835266"/>
            <a:ext cx="7710985" cy="523220"/>
          </a:xfrm>
          <a:prstGeom prst="rect">
            <a:avLst/>
          </a:prstGeom>
          <a:noFill/>
        </p:spPr>
        <p:txBody>
          <a:bodyPr wrap="square" rtlCol="0">
            <a:spAutoFit/>
          </a:bodyPr>
          <a:lstStyle/>
          <a:p>
            <a:r>
              <a:rPr lang="en-IN" sz="2800" b="1" dirty="0">
                <a:solidFill>
                  <a:schemeClr val="bg1"/>
                </a:solidFill>
              </a:rPr>
              <a:t>Desktop Wallets</a:t>
            </a:r>
            <a:r>
              <a:rPr lang="en-IN" sz="2800" dirty="0">
                <a:solidFill>
                  <a:schemeClr val="bg1"/>
                </a:solidFill>
              </a:rPr>
              <a:t> – </a:t>
            </a:r>
            <a:r>
              <a:rPr lang="en-IN" sz="2800" dirty="0" err="1">
                <a:solidFill>
                  <a:schemeClr val="bg1"/>
                </a:solidFill>
              </a:rPr>
              <a:t>Guarda,Exodus</a:t>
            </a:r>
            <a:endParaRPr lang="en-IN" sz="2800" dirty="0">
              <a:solidFill>
                <a:schemeClr val="bg1"/>
              </a:solidFill>
            </a:endParaRPr>
          </a:p>
        </p:txBody>
      </p:sp>
      <p:sp>
        <p:nvSpPr>
          <p:cNvPr id="9" name="TextBox 8">
            <a:extLst>
              <a:ext uri="{FF2B5EF4-FFF2-40B4-BE49-F238E27FC236}">
                <a16:creationId xmlns:a16="http://schemas.microsoft.com/office/drawing/2014/main" id="{24D0CA26-1BF4-D099-54BF-CD742AFCED3E}"/>
              </a:ext>
            </a:extLst>
          </p:cNvPr>
          <p:cNvSpPr txBox="1"/>
          <p:nvPr/>
        </p:nvSpPr>
        <p:spPr>
          <a:xfrm>
            <a:off x="1937981" y="5257111"/>
            <a:ext cx="9198592" cy="523220"/>
          </a:xfrm>
          <a:prstGeom prst="rect">
            <a:avLst/>
          </a:prstGeom>
          <a:noFill/>
        </p:spPr>
        <p:txBody>
          <a:bodyPr wrap="square" rtlCol="0">
            <a:spAutoFit/>
          </a:bodyPr>
          <a:lstStyle/>
          <a:p>
            <a:r>
              <a:rPr lang="en-IN" sz="2800" b="1" dirty="0">
                <a:solidFill>
                  <a:schemeClr val="bg1"/>
                </a:solidFill>
              </a:rPr>
              <a:t>Mobile Wallets</a:t>
            </a:r>
            <a:r>
              <a:rPr lang="en-IN" sz="2800" dirty="0">
                <a:solidFill>
                  <a:schemeClr val="bg1"/>
                </a:solidFill>
              </a:rPr>
              <a:t> – </a:t>
            </a:r>
            <a:r>
              <a:rPr lang="en-IN" sz="2800" dirty="0" err="1">
                <a:solidFill>
                  <a:schemeClr val="bg1"/>
                </a:solidFill>
              </a:rPr>
              <a:t>WazirX</a:t>
            </a:r>
            <a:r>
              <a:rPr lang="en-IN" sz="2800" dirty="0">
                <a:solidFill>
                  <a:schemeClr val="bg1"/>
                </a:solidFill>
              </a:rPr>
              <a:t> Wallet , Exodus Bitcoin Wallet</a:t>
            </a:r>
          </a:p>
        </p:txBody>
      </p:sp>
      <p:sp>
        <p:nvSpPr>
          <p:cNvPr id="12" name="TextBox 11">
            <a:extLst>
              <a:ext uri="{FF2B5EF4-FFF2-40B4-BE49-F238E27FC236}">
                <a16:creationId xmlns:a16="http://schemas.microsoft.com/office/drawing/2014/main" id="{1281770E-B107-D3A9-B680-698F37B59425}"/>
              </a:ext>
            </a:extLst>
          </p:cNvPr>
          <p:cNvSpPr txBox="1"/>
          <p:nvPr/>
        </p:nvSpPr>
        <p:spPr>
          <a:xfrm>
            <a:off x="696037" y="6724206"/>
            <a:ext cx="13879772" cy="2816156"/>
          </a:xfrm>
          <a:prstGeom prst="rect">
            <a:avLst/>
          </a:prstGeom>
          <a:noFill/>
        </p:spPr>
        <p:txBody>
          <a:bodyPr wrap="square" rtlCol="0">
            <a:spAutoFit/>
          </a:bodyPr>
          <a:lstStyle/>
          <a:p>
            <a:pPr>
              <a:buNone/>
            </a:pPr>
            <a:r>
              <a:rPr lang="en-IN" sz="2800" dirty="0">
                <a:solidFill>
                  <a:schemeClr val="bg1"/>
                </a:solidFill>
              </a:rPr>
              <a:t>🔹 </a:t>
            </a:r>
            <a:r>
              <a:rPr lang="en-US" sz="2800" b="1" u="sng" dirty="0">
                <a:solidFill>
                  <a:schemeClr val="bg1"/>
                </a:solidFill>
              </a:rPr>
              <a:t>Pros of Hot Wallets</a:t>
            </a:r>
          </a:p>
          <a:p>
            <a:pPr>
              <a:buNone/>
            </a:pPr>
            <a:endParaRPr lang="en-US" sz="900" b="1" dirty="0">
              <a:solidFill>
                <a:schemeClr val="bg1"/>
              </a:solidFill>
            </a:endParaRPr>
          </a:p>
          <a:p>
            <a:r>
              <a:rPr lang="en-US" sz="2800" dirty="0">
                <a:solidFill>
                  <a:schemeClr val="bg1"/>
                </a:solidFill>
              </a:rPr>
              <a:t> </a:t>
            </a:r>
            <a:r>
              <a:rPr lang="en-US" sz="2800" b="1" dirty="0">
                <a:solidFill>
                  <a:schemeClr val="bg1"/>
                </a:solidFill>
              </a:rPr>
              <a:t>Easy access &amp; user-friendly</a:t>
            </a:r>
            <a:r>
              <a:rPr lang="en-US" sz="2800" dirty="0">
                <a:solidFill>
                  <a:schemeClr val="bg1"/>
                </a:solidFill>
              </a:rPr>
              <a:t> – Ideal for daily transactions and quick transfers.</a:t>
            </a:r>
            <a:br>
              <a:rPr lang="en-US" sz="2800" dirty="0">
                <a:solidFill>
                  <a:schemeClr val="bg1"/>
                </a:solidFill>
              </a:rPr>
            </a:br>
            <a:r>
              <a:rPr lang="en-US" sz="2800" dirty="0">
                <a:solidFill>
                  <a:schemeClr val="bg1"/>
                </a:solidFill>
              </a:rPr>
              <a:t> </a:t>
            </a:r>
            <a:r>
              <a:rPr lang="en-US" sz="2800" b="1" dirty="0">
                <a:solidFill>
                  <a:schemeClr val="bg1"/>
                </a:solidFill>
              </a:rPr>
              <a:t>Supports multiple cryptocurrencies</a:t>
            </a:r>
            <a:r>
              <a:rPr lang="en-US" sz="2800" dirty="0">
                <a:solidFill>
                  <a:schemeClr val="bg1"/>
                </a:solidFill>
              </a:rPr>
              <a:t> – Many hot wallets allow storage of different digital assets.</a:t>
            </a:r>
            <a:br>
              <a:rPr lang="en-US" sz="2800" dirty="0">
                <a:solidFill>
                  <a:schemeClr val="bg1"/>
                </a:solidFill>
              </a:rPr>
            </a:br>
            <a:r>
              <a:rPr lang="en-US" sz="2800" dirty="0">
                <a:solidFill>
                  <a:schemeClr val="bg1"/>
                </a:solidFill>
              </a:rPr>
              <a:t> </a:t>
            </a:r>
            <a:r>
              <a:rPr lang="en-US" sz="2800" b="1" dirty="0">
                <a:solidFill>
                  <a:schemeClr val="bg1"/>
                </a:solidFill>
              </a:rPr>
              <a:t>Free to use</a:t>
            </a:r>
            <a:r>
              <a:rPr lang="en-US" sz="2800" dirty="0">
                <a:solidFill>
                  <a:schemeClr val="bg1"/>
                </a:solidFill>
              </a:rPr>
              <a:t> – No need to purchase additional hardware.</a:t>
            </a:r>
            <a:br>
              <a:rPr lang="en-US" sz="2800" dirty="0">
                <a:solidFill>
                  <a:schemeClr val="bg1"/>
                </a:solidFill>
              </a:rPr>
            </a:br>
            <a:r>
              <a:rPr lang="en-US" sz="2800" dirty="0">
                <a:solidFill>
                  <a:schemeClr val="bg1"/>
                </a:solidFill>
              </a:rPr>
              <a:t> </a:t>
            </a:r>
            <a:r>
              <a:rPr lang="en-US" sz="2800" b="1" dirty="0">
                <a:solidFill>
                  <a:schemeClr val="bg1"/>
                </a:solidFill>
              </a:rPr>
              <a:t>Quick setup</a:t>
            </a:r>
            <a:r>
              <a:rPr lang="en-US" sz="2800" dirty="0">
                <a:solidFill>
                  <a:schemeClr val="bg1"/>
                </a:solidFill>
              </a:rPr>
              <a:t> – Can be installed and used instantly on a mobile or desktop device.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p:cNvGrpSpPr/>
        <p:nvPr/>
      </p:nvGrpSpPr>
      <p:grpSpPr>
        <a:xfrm>
          <a:off x="0" y="0"/>
          <a:ext cx="0" cy="0"/>
          <a:chOff x="0" y="0"/>
          <a:chExt cx="0" cy="0"/>
        </a:xfrm>
      </p:grpSpPr>
      <p:pic>
        <p:nvPicPr>
          <p:cNvPr id="167" name="Google Shape;167;p14"/>
          <p:cNvPicPr preferRelativeResize="0"/>
          <p:nvPr/>
        </p:nvPicPr>
        <p:blipFill>
          <a:blip r:embed="rId3">
            <a:alphaModFix/>
          </a:blip>
          <a:stretch>
            <a:fillRect/>
          </a:stretch>
        </p:blipFill>
        <p:spPr>
          <a:xfrm>
            <a:off x="-976100" y="1"/>
            <a:ext cx="20009416" cy="10502976"/>
          </a:xfrm>
          <a:prstGeom prst="rect">
            <a:avLst/>
          </a:prstGeom>
          <a:noFill/>
          <a:ln>
            <a:noFill/>
          </a:ln>
        </p:spPr>
      </p:pic>
      <p:pic>
        <p:nvPicPr>
          <p:cNvPr id="168" name="Google Shape;168;p14"/>
          <p:cNvPicPr preferRelativeResize="0"/>
          <p:nvPr/>
        </p:nvPicPr>
        <p:blipFill>
          <a:blip r:embed="rId4">
            <a:alphaModFix/>
          </a:blip>
          <a:stretch>
            <a:fillRect/>
          </a:stretch>
        </p:blipFill>
        <p:spPr>
          <a:xfrm>
            <a:off x="3791625" y="2078650"/>
            <a:ext cx="10704752" cy="4620851"/>
          </a:xfrm>
          <a:prstGeom prst="rect">
            <a:avLst/>
          </a:prstGeom>
          <a:noFill/>
          <a:ln>
            <a:noFill/>
          </a:ln>
        </p:spPr>
      </p:pic>
      <p:cxnSp>
        <p:nvCxnSpPr>
          <p:cNvPr id="175" name="Google Shape;175;p14"/>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cxnSp>
        <p:nvCxnSpPr>
          <p:cNvPr id="176" name="Google Shape;176;p14"/>
          <p:cNvCxnSpPr/>
          <p:nvPr/>
        </p:nvCxnSpPr>
        <p:spPr>
          <a:xfrm>
            <a:off x="17240250" y="0"/>
            <a:ext cx="0" cy="10287000"/>
          </a:xfrm>
          <a:prstGeom prst="straightConnector1">
            <a:avLst/>
          </a:prstGeom>
          <a:noFill/>
          <a:ln w="38100" cap="flat" cmpd="sng">
            <a:solidFill>
              <a:srgbClr val="FFFFFF"/>
            </a:solidFill>
            <a:prstDash val="solid"/>
            <a:round/>
            <a:headEnd type="none" w="sm" len="sm"/>
            <a:tailEnd type="none" w="sm" len="sm"/>
          </a:ln>
        </p:spPr>
      </p:cxnSp>
      <p:sp>
        <p:nvSpPr>
          <p:cNvPr id="177" name="Google Shape;177;p14"/>
          <p:cNvSpPr txBox="1"/>
          <p:nvPr/>
        </p:nvSpPr>
        <p:spPr>
          <a:xfrm>
            <a:off x="1365337" y="7145842"/>
            <a:ext cx="15557326" cy="1875642"/>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10157" b="0" i="0" u="none" strike="noStrike" cap="none" dirty="0">
                <a:solidFill>
                  <a:srgbClr val="FFFFFF"/>
                </a:solidFill>
                <a:latin typeface="Oswald"/>
                <a:ea typeface="Oswald"/>
                <a:cs typeface="Oswald"/>
                <a:sym typeface="Oswald"/>
              </a:rPr>
              <a:t>WELCOME TO MY PRESENTATION</a:t>
            </a:r>
            <a:endParaRPr dirty="0"/>
          </a:p>
        </p:txBody>
      </p:sp>
      <p:sp>
        <p:nvSpPr>
          <p:cNvPr id="178" name="Google Shape;178;p14"/>
          <p:cNvSpPr txBox="1"/>
          <p:nvPr/>
        </p:nvSpPr>
        <p:spPr>
          <a:xfrm>
            <a:off x="1682924" y="9021484"/>
            <a:ext cx="15557326"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dirty="0">
                <a:solidFill>
                  <a:srgbClr val="FFFFFF"/>
                </a:solidFill>
                <a:latin typeface="Montserrat"/>
                <a:ea typeface="Montserrat"/>
                <a:cs typeface="Montserrat"/>
                <a:sym typeface="Montserrat"/>
              </a:rPr>
              <a:t>I’m </a:t>
            </a:r>
            <a:r>
              <a:rPr lang="en-US" sz="2100" dirty="0">
                <a:solidFill>
                  <a:srgbClr val="FFFFFF"/>
                </a:solidFill>
                <a:latin typeface="Montserrat"/>
                <a:ea typeface="Montserrat"/>
                <a:cs typeface="Montserrat"/>
                <a:sym typeface="Montserrat"/>
              </a:rPr>
              <a:t>Sathwik</a:t>
            </a:r>
            <a:r>
              <a:rPr lang="en-US" sz="2100" b="0" i="0" u="none" strike="noStrike" cap="none" dirty="0">
                <a:solidFill>
                  <a:srgbClr val="FFFFFF"/>
                </a:solidFill>
                <a:latin typeface="Montserrat"/>
                <a:ea typeface="Montserrat"/>
                <a:cs typeface="Montserrat"/>
                <a:sym typeface="Montserrat"/>
              </a:rPr>
              <a:t>, and I'll be sharing with you my </a:t>
            </a:r>
            <a:r>
              <a:rPr lang="en-US" sz="2100" dirty="0">
                <a:solidFill>
                  <a:srgbClr val="FFFFFF"/>
                </a:solidFill>
                <a:latin typeface="Montserrat"/>
                <a:ea typeface="Montserrat"/>
                <a:cs typeface="Montserrat"/>
                <a:sym typeface="Montserrat"/>
              </a:rPr>
              <a:t>knowledge about the World of Crypto</a:t>
            </a:r>
            <a:r>
              <a:rPr lang="en-US" sz="2100" b="0" i="0" u="none" strike="noStrike" cap="none" dirty="0">
                <a:solidFill>
                  <a:srgbClr val="FFFFFF"/>
                </a:solidFill>
                <a:latin typeface="Montserrat"/>
                <a:ea typeface="Montserrat"/>
                <a:cs typeface="Montserrat"/>
                <a:sym typeface="Montserrat"/>
              </a:rPr>
              <a:t>. </a:t>
            </a:r>
            <a:endParaRPr sz="2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5">
          <a:extLst>
            <a:ext uri="{FF2B5EF4-FFF2-40B4-BE49-F238E27FC236}">
              <a16:creationId xmlns:a16="http://schemas.microsoft.com/office/drawing/2014/main" id="{42E99C11-48E4-FA39-A788-3D3331EC5B98}"/>
            </a:ext>
          </a:extLst>
        </p:cNvPr>
        <p:cNvGrpSpPr/>
        <p:nvPr/>
      </p:nvGrpSpPr>
      <p:grpSpPr>
        <a:xfrm>
          <a:off x="0" y="0"/>
          <a:ext cx="0" cy="0"/>
          <a:chOff x="0" y="0"/>
          <a:chExt cx="0" cy="0"/>
        </a:xfrm>
      </p:grpSpPr>
      <p:pic>
        <p:nvPicPr>
          <p:cNvPr id="454" name="Google Shape;454;p28">
            <a:extLst>
              <a:ext uri="{FF2B5EF4-FFF2-40B4-BE49-F238E27FC236}">
                <a16:creationId xmlns:a16="http://schemas.microsoft.com/office/drawing/2014/main" id="{45271F61-772B-DBDC-D18A-92E4EB07C889}"/>
              </a:ext>
            </a:extLst>
          </p:cNvPr>
          <p:cNvPicPr preferRelativeResize="0"/>
          <p:nvPr/>
        </p:nvPicPr>
        <p:blipFill>
          <a:blip r:embed="rId3">
            <a:alphaModFix/>
          </a:blip>
          <a:stretch>
            <a:fillRect/>
          </a:stretch>
        </p:blipFill>
        <p:spPr>
          <a:xfrm>
            <a:off x="12239024" y="-818714"/>
            <a:ext cx="6557703" cy="6599045"/>
          </a:xfrm>
          <a:prstGeom prst="rect">
            <a:avLst/>
          </a:prstGeom>
          <a:noFill/>
          <a:ln>
            <a:noFill/>
          </a:ln>
        </p:spPr>
      </p:pic>
      <p:sp>
        <p:nvSpPr>
          <p:cNvPr id="3" name="TextBox 2">
            <a:extLst>
              <a:ext uri="{FF2B5EF4-FFF2-40B4-BE49-F238E27FC236}">
                <a16:creationId xmlns:a16="http://schemas.microsoft.com/office/drawing/2014/main" id="{3049FD38-4128-166F-217B-2F72710B4C74}"/>
              </a:ext>
            </a:extLst>
          </p:cNvPr>
          <p:cNvSpPr txBox="1"/>
          <p:nvPr/>
        </p:nvSpPr>
        <p:spPr>
          <a:xfrm>
            <a:off x="734518" y="989351"/>
            <a:ext cx="10702977" cy="4616648"/>
          </a:xfrm>
          <a:prstGeom prst="rect">
            <a:avLst/>
          </a:prstGeom>
          <a:noFill/>
        </p:spPr>
        <p:txBody>
          <a:bodyPr wrap="square" rtlCol="0">
            <a:spAutoFit/>
          </a:bodyPr>
          <a:lstStyle/>
          <a:p>
            <a:pPr>
              <a:buNone/>
            </a:pPr>
            <a:r>
              <a:rPr lang="en-US" sz="3200" b="1" u="sng" dirty="0">
                <a:solidFill>
                  <a:schemeClr val="bg1"/>
                </a:solidFill>
              </a:rPr>
              <a:t>Cons of Hot Wallets :</a:t>
            </a:r>
          </a:p>
          <a:p>
            <a:pPr>
              <a:buNone/>
            </a:pPr>
            <a:endParaRPr lang="en-US" sz="1000" b="1" dirty="0">
              <a:solidFill>
                <a:schemeClr val="bg1"/>
              </a:solidFill>
            </a:endParaRPr>
          </a:p>
          <a:p>
            <a:r>
              <a:rPr lang="en-US" sz="2800" dirty="0">
                <a:solidFill>
                  <a:schemeClr val="bg1"/>
                </a:solidFill>
              </a:rPr>
              <a:t> </a:t>
            </a:r>
            <a:r>
              <a:rPr lang="en-US" sz="2800" b="1" dirty="0">
                <a:solidFill>
                  <a:schemeClr val="bg1"/>
                </a:solidFill>
              </a:rPr>
              <a:t>Vulnerable to hacking</a:t>
            </a:r>
            <a:r>
              <a:rPr lang="en-US" sz="2800" dirty="0">
                <a:solidFill>
                  <a:schemeClr val="bg1"/>
                </a:solidFill>
              </a:rPr>
              <a:t> – Since it’s always online, it is more prone to cyberattacks.</a:t>
            </a:r>
          </a:p>
          <a:p>
            <a:br>
              <a:rPr lang="en-US" sz="900" dirty="0">
                <a:solidFill>
                  <a:schemeClr val="bg1"/>
                </a:solidFill>
              </a:rPr>
            </a:br>
            <a:r>
              <a:rPr lang="en-US" sz="2800" b="1" dirty="0">
                <a:solidFill>
                  <a:schemeClr val="bg1"/>
                </a:solidFill>
              </a:rPr>
              <a:t>Risk of phishing &amp; malware</a:t>
            </a:r>
            <a:r>
              <a:rPr lang="en-US" sz="2800" dirty="0">
                <a:solidFill>
                  <a:schemeClr val="bg1"/>
                </a:solidFill>
              </a:rPr>
              <a:t> – Attackers can steal login details through scams.</a:t>
            </a:r>
          </a:p>
          <a:p>
            <a:br>
              <a:rPr lang="en-US" sz="900" dirty="0">
                <a:solidFill>
                  <a:schemeClr val="bg1"/>
                </a:solidFill>
              </a:rPr>
            </a:br>
            <a:r>
              <a:rPr lang="en-US" sz="2800" b="1" dirty="0">
                <a:solidFill>
                  <a:schemeClr val="bg1"/>
                </a:solidFill>
              </a:rPr>
              <a:t>Third-party risk</a:t>
            </a:r>
            <a:r>
              <a:rPr lang="en-US" sz="2800" dirty="0">
                <a:solidFill>
                  <a:schemeClr val="bg1"/>
                </a:solidFill>
              </a:rPr>
              <a:t> – Exchange wallets rely on platform security, which may not always be reliable.</a:t>
            </a:r>
          </a:p>
          <a:p>
            <a:br>
              <a:rPr lang="en-US" sz="1000" dirty="0">
                <a:solidFill>
                  <a:schemeClr val="bg1"/>
                </a:solidFill>
              </a:rPr>
            </a:br>
            <a:r>
              <a:rPr lang="en-US" sz="2800" b="1" dirty="0">
                <a:solidFill>
                  <a:schemeClr val="bg1"/>
                </a:solidFill>
              </a:rPr>
              <a:t>Not suitable for long-term storage</a:t>
            </a:r>
            <a:r>
              <a:rPr lang="en-US" sz="2800" dirty="0">
                <a:solidFill>
                  <a:schemeClr val="bg1"/>
                </a:solidFill>
              </a:rPr>
              <a:t> – Higher risk of losing funds in case of breaches.</a:t>
            </a:r>
          </a:p>
        </p:txBody>
      </p:sp>
    </p:spTree>
    <p:extLst>
      <p:ext uri="{BB962C8B-B14F-4D97-AF65-F5344CB8AC3E}">
        <p14:creationId xmlns:p14="http://schemas.microsoft.com/office/powerpoint/2010/main" val="163760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6"/>
        <p:cNvGrpSpPr/>
        <p:nvPr/>
      </p:nvGrpSpPr>
      <p:grpSpPr>
        <a:xfrm>
          <a:off x="0" y="0"/>
          <a:ext cx="0" cy="0"/>
          <a:chOff x="0" y="0"/>
          <a:chExt cx="0" cy="0"/>
        </a:xfrm>
      </p:grpSpPr>
      <p:pic>
        <p:nvPicPr>
          <p:cNvPr id="407" name="Google Shape;407;p26"/>
          <p:cNvPicPr preferRelativeResize="0"/>
          <p:nvPr/>
        </p:nvPicPr>
        <p:blipFill>
          <a:blip r:embed="rId3">
            <a:alphaModFix/>
          </a:blip>
          <a:stretch>
            <a:fillRect/>
          </a:stretch>
        </p:blipFill>
        <p:spPr>
          <a:xfrm>
            <a:off x="14015803" y="-439213"/>
            <a:ext cx="4619356" cy="4486558"/>
          </a:xfrm>
          <a:prstGeom prst="rect">
            <a:avLst/>
          </a:prstGeom>
          <a:noFill/>
          <a:ln>
            <a:noFill/>
          </a:ln>
        </p:spPr>
      </p:pic>
      <p:sp>
        <p:nvSpPr>
          <p:cNvPr id="2" name="TextBox 1">
            <a:extLst>
              <a:ext uri="{FF2B5EF4-FFF2-40B4-BE49-F238E27FC236}">
                <a16:creationId xmlns:a16="http://schemas.microsoft.com/office/drawing/2014/main" id="{EA45B809-1791-F012-60A3-05BC62BD387C}"/>
              </a:ext>
            </a:extLst>
          </p:cNvPr>
          <p:cNvSpPr txBox="1"/>
          <p:nvPr/>
        </p:nvSpPr>
        <p:spPr>
          <a:xfrm>
            <a:off x="791570" y="573206"/>
            <a:ext cx="8611737" cy="923330"/>
          </a:xfrm>
          <a:prstGeom prst="rect">
            <a:avLst/>
          </a:prstGeom>
          <a:noFill/>
        </p:spPr>
        <p:txBody>
          <a:bodyPr wrap="square" rtlCol="0">
            <a:spAutoFit/>
          </a:bodyPr>
          <a:lstStyle/>
          <a:p>
            <a:r>
              <a:rPr lang="en-IN" sz="5400" dirty="0">
                <a:solidFill>
                  <a:schemeClr val="bg1"/>
                </a:solidFill>
                <a:latin typeface="Baskerville Old Face" panose="02020602080505020303" pitchFamily="18" charset="0"/>
              </a:rPr>
              <a:t>Cold Wallets (Offline Wallets)</a:t>
            </a:r>
          </a:p>
        </p:txBody>
      </p:sp>
      <p:sp>
        <p:nvSpPr>
          <p:cNvPr id="3" name="TextBox 2">
            <a:extLst>
              <a:ext uri="{FF2B5EF4-FFF2-40B4-BE49-F238E27FC236}">
                <a16:creationId xmlns:a16="http://schemas.microsoft.com/office/drawing/2014/main" id="{FA09D0BC-FED7-5200-FE7B-047151D67F70}"/>
              </a:ext>
            </a:extLst>
          </p:cNvPr>
          <p:cNvSpPr txBox="1"/>
          <p:nvPr/>
        </p:nvSpPr>
        <p:spPr>
          <a:xfrm>
            <a:off x="1173707" y="1828800"/>
            <a:ext cx="11327642" cy="1815882"/>
          </a:xfrm>
          <a:prstGeom prst="rect">
            <a:avLst/>
          </a:prstGeom>
          <a:noFill/>
        </p:spPr>
        <p:txBody>
          <a:bodyPr wrap="square" rtlCol="0">
            <a:spAutoFit/>
          </a:bodyPr>
          <a:lstStyle/>
          <a:p>
            <a:r>
              <a:rPr lang="en-US" sz="2800" dirty="0">
                <a:solidFill>
                  <a:schemeClr val="bg1"/>
                </a:solidFill>
              </a:rPr>
              <a:t>A </a:t>
            </a:r>
            <a:r>
              <a:rPr lang="en-US" sz="2800" b="1" dirty="0">
                <a:solidFill>
                  <a:schemeClr val="bg1"/>
                </a:solidFill>
              </a:rPr>
              <a:t>cold wallet</a:t>
            </a:r>
            <a:r>
              <a:rPr lang="en-US" sz="2800" dirty="0">
                <a:solidFill>
                  <a:schemeClr val="bg1"/>
                </a:solidFill>
              </a:rPr>
              <a:t> is a Bitcoin wallet that is </a:t>
            </a:r>
            <a:r>
              <a:rPr lang="en-US" sz="2800" b="1" dirty="0">
                <a:solidFill>
                  <a:schemeClr val="bg1"/>
                </a:solidFill>
              </a:rPr>
              <a:t>completely offline</a:t>
            </a:r>
            <a:r>
              <a:rPr lang="en-US" sz="2800" dirty="0">
                <a:solidFill>
                  <a:schemeClr val="bg1"/>
                </a:solidFill>
              </a:rPr>
              <a:t>, making it highly secure against hacking, malware, and cyberattacks. These wallets are ideal for long-term storage of Bitcoin and other cryptocurrencies</a:t>
            </a:r>
            <a:endParaRPr lang="en-IN" sz="2800" dirty="0">
              <a:solidFill>
                <a:schemeClr val="bg1"/>
              </a:solidFill>
            </a:endParaRPr>
          </a:p>
        </p:txBody>
      </p:sp>
      <p:sp>
        <p:nvSpPr>
          <p:cNvPr id="5" name="TextBox 4">
            <a:extLst>
              <a:ext uri="{FF2B5EF4-FFF2-40B4-BE49-F238E27FC236}">
                <a16:creationId xmlns:a16="http://schemas.microsoft.com/office/drawing/2014/main" id="{49239970-6C5F-D749-43E7-BDD6C9929373}"/>
              </a:ext>
            </a:extLst>
          </p:cNvPr>
          <p:cNvSpPr txBox="1"/>
          <p:nvPr/>
        </p:nvSpPr>
        <p:spPr>
          <a:xfrm>
            <a:off x="1370812" y="4047345"/>
            <a:ext cx="5073950" cy="584775"/>
          </a:xfrm>
          <a:prstGeom prst="rect">
            <a:avLst/>
          </a:prstGeom>
          <a:noFill/>
        </p:spPr>
        <p:txBody>
          <a:bodyPr wrap="square" rtlCol="0">
            <a:spAutoFit/>
          </a:bodyPr>
          <a:lstStyle/>
          <a:p>
            <a:r>
              <a:rPr lang="en-IN" sz="3200" dirty="0">
                <a:solidFill>
                  <a:schemeClr val="bg1"/>
                </a:solidFill>
              </a:rPr>
              <a:t>Examples of Cold Wallets :</a:t>
            </a:r>
          </a:p>
        </p:txBody>
      </p:sp>
      <p:sp>
        <p:nvSpPr>
          <p:cNvPr id="4" name="TextBox 3">
            <a:extLst>
              <a:ext uri="{FF2B5EF4-FFF2-40B4-BE49-F238E27FC236}">
                <a16:creationId xmlns:a16="http://schemas.microsoft.com/office/drawing/2014/main" id="{BB131B07-0CAE-3593-0F76-361ED1426C02}"/>
              </a:ext>
            </a:extLst>
          </p:cNvPr>
          <p:cNvSpPr txBox="1"/>
          <p:nvPr/>
        </p:nvSpPr>
        <p:spPr>
          <a:xfrm>
            <a:off x="1733266" y="4967785"/>
            <a:ext cx="9007522" cy="523220"/>
          </a:xfrm>
          <a:prstGeom prst="rect">
            <a:avLst/>
          </a:prstGeom>
          <a:noFill/>
        </p:spPr>
        <p:txBody>
          <a:bodyPr wrap="square" rtlCol="0">
            <a:spAutoFit/>
          </a:bodyPr>
          <a:lstStyle/>
          <a:p>
            <a:r>
              <a:rPr lang="en-IN" sz="2800" b="1" dirty="0">
                <a:solidFill>
                  <a:schemeClr val="bg1"/>
                </a:solidFill>
              </a:rPr>
              <a:t>Hardware Wallets</a:t>
            </a:r>
            <a:r>
              <a:rPr lang="en-IN" sz="2800" dirty="0">
                <a:solidFill>
                  <a:schemeClr val="bg1"/>
                </a:solidFill>
              </a:rPr>
              <a:t> – Ledger Nano S, </a:t>
            </a:r>
            <a:r>
              <a:rPr lang="en-IN" sz="2800" dirty="0" err="1">
                <a:solidFill>
                  <a:schemeClr val="bg1"/>
                </a:solidFill>
              </a:rPr>
              <a:t>Trezor</a:t>
            </a:r>
            <a:r>
              <a:rPr lang="en-IN" sz="2800" dirty="0">
                <a:solidFill>
                  <a:schemeClr val="bg1"/>
                </a:solidFill>
              </a:rPr>
              <a:t>, </a:t>
            </a:r>
            <a:r>
              <a:rPr lang="en-IN" sz="2800" dirty="0" err="1">
                <a:solidFill>
                  <a:schemeClr val="bg1"/>
                </a:solidFill>
              </a:rPr>
              <a:t>KeepKey</a:t>
            </a:r>
            <a:endParaRPr lang="en-IN" sz="2800" dirty="0">
              <a:solidFill>
                <a:schemeClr val="bg1"/>
              </a:solidFill>
            </a:endParaRPr>
          </a:p>
        </p:txBody>
      </p:sp>
      <p:sp>
        <p:nvSpPr>
          <p:cNvPr id="14" name="TextBox 13">
            <a:extLst>
              <a:ext uri="{FF2B5EF4-FFF2-40B4-BE49-F238E27FC236}">
                <a16:creationId xmlns:a16="http://schemas.microsoft.com/office/drawing/2014/main" id="{B56BD8D6-9BAA-5719-89A8-1C392970B2B8}"/>
              </a:ext>
            </a:extLst>
          </p:cNvPr>
          <p:cNvSpPr txBox="1"/>
          <p:nvPr/>
        </p:nvSpPr>
        <p:spPr>
          <a:xfrm>
            <a:off x="1733264" y="5558116"/>
            <a:ext cx="11607981" cy="523220"/>
          </a:xfrm>
          <a:prstGeom prst="rect">
            <a:avLst/>
          </a:prstGeom>
          <a:noFill/>
        </p:spPr>
        <p:txBody>
          <a:bodyPr wrap="square" rtlCol="0">
            <a:spAutoFit/>
          </a:bodyPr>
          <a:lstStyle/>
          <a:p>
            <a:r>
              <a:rPr lang="en-IN" sz="2800" b="1" dirty="0">
                <a:solidFill>
                  <a:schemeClr val="bg1"/>
                </a:solidFill>
              </a:rPr>
              <a:t>Paper Wallets</a:t>
            </a:r>
            <a:r>
              <a:rPr lang="en-IN" sz="2800" dirty="0">
                <a:solidFill>
                  <a:schemeClr val="bg1"/>
                </a:solidFill>
              </a:rPr>
              <a:t> – printed versions of public/private keys stored securely</a:t>
            </a:r>
          </a:p>
        </p:txBody>
      </p:sp>
      <p:sp>
        <p:nvSpPr>
          <p:cNvPr id="15" name="TextBox 14">
            <a:extLst>
              <a:ext uri="{FF2B5EF4-FFF2-40B4-BE49-F238E27FC236}">
                <a16:creationId xmlns:a16="http://schemas.microsoft.com/office/drawing/2014/main" id="{E72DB9E4-BD00-C208-D597-9DE7F2D4F165}"/>
              </a:ext>
            </a:extLst>
          </p:cNvPr>
          <p:cNvSpPr txBox="1"/>
          <p:nvPr/>
        </p:nvSpPr>
        <p:spPr>
          <a:xfrm>
            <a:off x="1733265" y="6188270"/>
            <a:ext cx="11607980" cy="523220"/>
          </a:xfrm>
          <a:prstGeom prst="rect">
            <a:avLst/>
          </a:prstGeom>
          <a:noFill/>
        </p:spPr>
        <p:txBody>
          <a:bodyPr wrap="square" rtlCol="0">
            <a:spAutoFit/>
          </a:bodyPr>
          <a:lstStyle/>
          <a:p>
            <a:r>
              <a:rPr lang="en-IN" sz="2800" b="1" dirty="0">
                <a:solidFill>
                  <a:schemeClr val="bg1"/>
                </a:solidFill>
              </a:rPr>
              <a:t>Air-Gapped Wallets</a:t>
            </a:r>
            <a:r>
              <a:rPr lang="en-IN" sz="2800" dirty="0">
                <a:solidFill>
                  <a:schemeClr val="bg1"/>
                </a:solidFill>
              </a:rPr>
              <a:t> – Devices that are never connected to the internet</a:t>
            </a:r>
          </a:p>
        </p:txBody>
      </p:sp>
      <p:sp>
        <p:nvSpPr>
          <p:cNvPr id="19" name="TextBox 18">
            <a:extLst>
              <a:ext uri="{FF2B5EF4-FFF2-40B4-BE49-F238E27FC236}">
                <a16:creationId xmlns:a16="http://schemas.microsoft.com/office/drawing/2014/main" id="{EA475EE0-F422-7299-32D1-355743A32612}"/>
              </a:ext>
            </a:extLst>
          </p:cNvPr>
          <p:cNvSpPr txBox="1"/>
          <p:nvPr/>
        </p:nvSpPr>
        <p:spPr>
          <a:xfrm>
            <a:off x="1173707" y="7056051"/>
            <a:ext cx="13606595" cy="2277547"/>
          </a:xfrm>
          <a:prstGeom prst="rect">
            <a:avLst/>
          </a:prstGeom>
          <a:noFill/>
        </p:spPr>
        <p:txBody>
          <a:bodyPr wrap="square" rtlCol="0">
            <a:spAutoFit/>
          </a:bodyPr>
          <a:lstStyle/>
          <a:p>
            <a:pPr>
              <a:buNone/>
            </a:pPr>
            <a:r>
              <a:rPr lang="en-US" sz="3200" b="1" u="sng" dirty="0">
                <a:solidFill>
                  <a:schemeClr val="bg1"/>
                </a:solidFill>
              </a:rPr>
              <a:t>Pros of Cold Wallets:</a:t>
            </a:r>
          </a:p>
          <a:p>
            <a:pPr>
              <a:buNone/>
            </a:pPr>
            <a:endParaRPr lang="en-US" sz="1000" b="1" dirty="0">
              <a:solidFill>
                <a:schemeClr val="bg1"/>
              </a:solidFill>
            </a:endParaRPr>
          </a:p>
          <a:p>
            <a:r>
              <a:rPr lang="en-US" sz="2800" b="1" dirty="0">
                <a:solidFill>
                  <a:schemeClr val="bg1"/>
                </a:solidFill>
              </a:rPr>
              <a:t>Highly secure</a:t>
            </a:r>
            <a:r>
              <a:rPr lang="en-US" sz="2800" dirty="0">
                <a:solidFill>
                  <a:schemeClr val="bg1"/>
                </a:solidFill>
              </a:rPr>
              <a:t> – Not vulnerable to cyberattacks or online hacking attempts.</a:t>
            </a:r>
          </a:p>
          <a:p>
            <a:br>
              <a:rPr lang="en-US" sz="800" dirty="0">
                <a:solidFill>
                  <a:schemeClr val="bg1"/>
                </a:solidFill>
              </a:rPr>
            </a:br>
            <a:r>
              <a:rPr lang="en-US" sz="2800" b="1" dirty="0">
                <a:solidFill>
                  <a:schemeClr val="bg1"/>
                </a:solidFill>
              </a:rPr>
              <a:t>Best for long-term storage</a:t>
            </a:r>
            <a:r>
              <a:rPr lang="en-US" sz="2800" dirty="0">
                <a:solidFill>
                  <a:schemeClr val="bg1"/>
                </a:solidFill>
              </a:rPr>
              <a:t> – Protects large amounts of Bitcoin safely</a:t>
            </a:r>
          </a:p>
          <a:p>
            <a:endParaRPr lang="en-US" sz="800" dirty="0">
              <a:solidFill>
                <a:schemeClr val="bg1"/>
              </a:solidFill>
            </a:endParaRPr>
          </a:p>
          <a:p>
            <a:r>
              <a:rPr lang="en-US" sz="2800" b="1" dirty="0">
                <a:solidFill>
                  <a:schemeClr val="bg1"/>
                </a:solidFill>
              </a:rPr>
              <a:t>No reliance on third parties</a:t>
            </a:r>
            <a:r>
              <a:rPr lang="en-US" sz="2800" dirty="0">
                <a:solidFill>
                  <a:schemeClr val="bg1"/>
                </a:solidFill>
              </a:rPr>
              <a:t> – The user has full control over private keys.</a:t>
            </a:r>
            <a:endParaRPr lang="en-IN" sz="2800"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6">
          <a:extLst>
            <a:ext uri="{FF2B5EF4-FFF2-40B4-BE49-F238E27FC236}">
              <a16:creationId xmlns:a16="http://schemas.microsoft.com/office/drawing/2014/main" id="{CF9996B7-A96A-EF76-AAF3-E4B44F4E2AC3}"/>
            </a:ext>
          </a:extLst>
        </p:cNvPr>
        <p:cNvGrpSpPr/>
        <p:nvPr/>
      </p:nvGrpSpPr>
      <p:grpSpPr>
        <a:xfrm>
          <a:off x="0" y="0"/>
          <a:ext cx="0" cy="0"/>
          <a:chOff x="0" y="0"/>
          <a:chExt cx="0" cy="0"/>
        </a:xfrm>
      </p:grpSpPr>
      <p:pic>
        <p:nvPicPr>
          <p:cNvPr id="407" name="Google Shape;407;p26">
            <a:extLst>
              <a:ext uri="{FF2B5EF4-FFF2-40B4-BE49-F238E27FC236}">
                <a16:creationId xmlns:a16="http://schemas.microsoft.com/office/drawing/2014/main" id="{692DEC79-C653-9975-6F74-07E64D8C08F1}"/>
              </a:ext>
            </a:extLst>
          </p:cNvPr>
          <p:cNvPicPr preferRelativeResize="0"/>
          <p:nvPr/>
        </p:nvPicPr>
        <p:blipFill>
          <a:blip r:embed="rId3">
            <a:alphaModFix/>
          </a:blip>
          <a:stretch>
            <a:fillRect/>
          </a:stretch>
        </p:blipFill>
        <p:spPr>
          <a:xfrm>
            <a:off x="14015803" y="-439213"/>
            <a:ext cx="4619356" cy="4486558"/>
          </a:xfrm>
          <a:prstGeom prst="rect">
            <a:avLst/>
          </a:prstGeom>
          <a:noFill/>
          <a:ln>
            <a:noFill/>
          </a:ln>
        </p:spPr>
      </p:pic>
      <p:sp>
        <p:nvSpPr>
          <p:cNvPr id="6" name="TextBox 5">
            <a:extLst>
              <a:ext uri="{FF2B5EF4-FFF2-40B4-BE49-F238E27FC236}">
                <a16:creationId xmlns:a16="http://schemas.microsoft.com/office/drawing/2014/main" id="{2EB15818-AFE6-7B99-4346-1F739C9E1CC3}"/>
              </a:ext>
            </a:extLst>
          </p:cNvPr>
          <p:cNvSpPr txBox="1"/>
          <p:nvPr/>
        </p:nvSpPr>
        <p:spPr>
          <a:xfrm>
            <a:off x="704538" y="734518"/>
            <a:ext cx="11212642" cy="4539704"/>
          </a:xfrm>
          <a:prstGeom prst="rect">
            <a:avLst/>
          </a:prstGeom>
          <a:noFill/>
        </p:spPr>
        <p:txBody>
          <a:bodyPr wrap="square" rtlCol="0">
            <a:spAutoFit/>
          </a:bodyPr>
          <a:lstStyle/>
          <a:p>
            <a:pPr>
              <a:buNone/>
            </a:pPr>
            <a:r>
              <a:rPr lang="en-US" sz="3200" b="1" u="sng" dirty="0">
                <a:solidFill>
                  <a:schemeClr val="bg1"/>
                </a:solidFill>
              </a:rPr>
              <a:t>Cons of Cold Wallets:</a:t>
            </a:r>
          </a:p>
          <a:p>
            <a:pPr>
              <a:buNone/>
            </a:pPr>
            <a:endParaRPr lang="en-US" sz="900" b="1" dirty="0">
              <a:solidFill>
                <a:schemeClr val="bg1"/>
              </a:solidFill>
            </a:endParaRPr>
          </a:p>
          <a:p>
            <a:r>
              <a:rPr lang="en-US" sz="2800" b="1" dirty="0">
                <a:solidFill>
                  <a:schemeClr val="bg1"/>
                </a:solidFill>
              </a:rPr>
              <a:t>Less convenient</a:t>
            </a:r>
            <a:r>
              <a:rPr lang="en-US" sz="2800" dirty="0">
                <a:solidFill>
                  <a:schemeClr val="bg1"/>
                </a:solidFill>
              </a:rPr>
              <a:t> – Requires additional steps to access and use funds.</a:t>
            </a:r>
          </a:p>
          <a:p>
            <a:br>
              <a:rPr lang="en-US" sz="800" dirty="0">
                <a:solidFill>
                  <a:schemeClr val="bg1"/>
                </a:solidFill>
              </a:rPr>
            </a:br>
            <a:r>
              <a:rPr lang="en-US" sz="2800" b="1" dirty="0">
                <a:solidFill>
                  <a:schemeClr val="bg1"/>
                </a:solidFill>
              </a:rPr>
              <a:t>Risk of physical loss</a:t>
            </a:r>
            <a:r>
              <a:rPr lang="en-US" sz="2800" dirty="0">
                <a:solidFill>
                  <a:schemeClr val="bg1"/>
                </a:solidFill>
              </a:rPr>
              <a:t> – If a hardware or paper wallet is lost without a backup, the Bitcoin is gone permanently.</a:t>
            </a:r>
          </a:p>
          <a:p>
            <a:br>
              <a:rPr lang="en-US" sz="800" dirty="0">
                <a:solidFill>
                  <a:schemeClr val="bg1"/>
                </a:solidFill>
              </a:rPr>
            </a:br>
            <a:r>
              <a:rPr lang="en-US" sz="2800" b="1" dirty="0">
                <a:solidFill>
                  <a:schemeClr val="bg1"/>
                </a:solidFill>
              </a:rPr>
              <a:t>More expensive</a:t>
            </a:r>
            <a:r>
              <a:rPr lang="en-US" sz="2800" dirty="0">
                <a:solidFill>
                  <a:schemeClr val="bg1"/>
                </a:solidFill>
              </a:rPr>
              <a:t> – Hardware wallets can be costly compared to free software wallets.</a:t>
            </a:r>
          </a:p>
          <a:p>
            <a:br>
              <a:rPr lang="en-US" sz="800" dirty="0">
                <a:solidFill>
                  <a:schemeClr val="bg1"/>
                </a:solidFill>
              </a:rPr>
            </a:br>
            <a:r>
              <a:rPr lang="en-US" sz="2800" b="1" dirty="0">
                <a:solidFill>
                  <a:schemeClr val="bg1"/>
                </a:solidFill>
              </a:rPr>
              <a:t>Slower transactions</a:t>
            </a:r>
            <a:r>
              <a:rPr lang="en-US" sz="2800" dirty="0">
                <a:solidFill>
                  <a:schemeClr val="bg1"/>
                </a:solidFill>
              </a:rPr>
              <a:t> – Signing transactions requires an extra step using an offline device.</a:t>
            </a:r>
          </a:p>
        </p:txBody>
      </p:sp>
    </p:spTree>
    <p:extLst>
      <p:ext uri="{BB962C8B-B14F-4D97-AF65-F5344CB8AC3E}">
        <p14:creationId xmlns:p14="http://schemas.microsoft.com/office/powerpoint/2010/main" val="28020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9"/>
        <p:cNvGrpSpPr/>
        <p:nvPr/>
      </p:nvGrpSpPr>
      <p:grpSpPr>
        <a:xfrm>
          <a:off x="0" y="0"/>
          <a:ext cx="0" cy="0"/>
          <a:chOff x="0" y="0"/>
          <a:chExt cx="0" cy="0"/>
        </a:xfrm>
      </p:grpSpPr>
      <p:sp>
        <p:nvSpPr>
          <p:cNvPr id="122" name="Google Shape;122;p15"/>
          <p:cNvSpPr/>
          <p:nvPr/>
        </p:nvSpPr>
        <p:spPr>
          <a:xfrm>
            <a:off x="1033463" y="1469475"/>
            <a:ext cx="8543610" cy="2688843"/>
          </a:xfrm>
          <a:prstGeom prst="rect">
            <a:avLst/>
          </a:prstGeom>
          <a:solidFill>
            <a:srgbClr val="EBFF4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3" name="Google Shape;123;p15"/>
          <p:cNvPicPr preferRelativeResize="0"/>
          <p:nvPr/>
        </p:nvPicPr>
        <p:blipFill rotWithShape="1">
          <a:blip r:embed="rId3">
            <a:alphaModFix/>
          </a:blip>
          <a:srcRect t="26246" b="26247"/>
          <a:stretch/>
        </p:blipFill>
        <p:spPr>
          <a:xfrm>
            <a:off x="1262386" y="1281574"/>
            <a:ext cx="8543610" cy="2688843"/>
          </a:xfrm>
          <a:prstGeom prst="rect">
            <a:avLst/>
          </a:prstGeom>
          <a:noFill/>
          <a:ln>
            <a:noFill/>
          </a:ln>
        </p:spPr>
      </p:pic>
      <p:sp>
        <p:nvSpPr>
          <p:cNvPr id="2" name="TextBox 1">
            <a:extLst>
              <a:ext uri="{FF2B5EF4-FFF2-40B4-BE49-F238E27FC236}">
                <a16:creationId xmlns:a16="http://schemas.microsoft.com/office/drawing/2014/main" id="{8EDF2F6C-FAAC-C9B2-7F37-878F8B733530}"/>
              </a:ext>
            </a:extLst>
          </p:cNvPr>
          <p:cNvSpPr txBox="1"/>
          <p:nvPr/>
        </p:nvSpPr>
        <p:spPr>
          <a:xfrm>
            <a:off x="3330053" y="6128683"/>
            <a:ext cx="13797887" cy="1015663"/>
          </a:xfrm>
          <a:prstGeom prst="rect">
            <a:avLst/>
          </a:prstGeom>
          <a:noFill/>
        </p:spPr>
        <p:txBody>
          <a:bodyPr wrap="square" rtlCol="0">
            <a:spAutoFit/>
          </a:bodyPr>
          <a:lstStyle/>
          <a:p>
            <a:r>
              <a:rPr lang="en-US" sz="6000" b="1" dirty="0">
                <a:latin typeface="Cambria Math" panose="02040503050406030204" pitchFamily="18" charset="0"/>
                <a:ea typeface="Cambria Math" panose="02040503050406030204" pitchFamily="18" charset="0"/>
              </a:rPr>
              <a:t>Best Practices for Securing Bitcoin Wallets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1"/>
        <p:cNvGrpSpPr/>
        <p:nvPr/>
      </p:nvGrpSpPr>
      <p:grpSpPr>
        <a:xfrm>
          <a:off x="0" y="0"/>
          <a:ext cx="0" cy="0"/>
          <a:chOff x="0" y="0"/>
          <a:chExt cx="0" cy="0"/>
        </a:xfrm>
      </p:grpSpPr>
      <p:cxnSp>
        <p:nvCxnSpPr>
          <p:cNvPr id="213" name="Google Shape;213;p19"/>
          <p:cNvCxnSpPr/>
          <p:nvPr/>
        </p:nvCxnSpPr>
        <p:spPr>
          <a:xfrm rot="5401591">
            <a:off x="-4116840" y="5138396"/>
            <a:ext cx="10286318" cy="0"/>
          </a:xfrm>
          <a:prstGeom prst="straightConnector1">
            <a:avLst/>
          </a:prstGeom>
          <a:noFill/>
          <a:ln w="9525" cap="flat" cmpd="sng">
            <a:solidFill>
              <a:srgbClr val="2D2D2D"/>
            </a:solidFill>
            <a:prstDash val="solid"/>
            <a:round/>
            <a:headEnd type="none" w="sm" len="sm"/>
            <a:tailEnd type="none" w="sm" len="sm"/>
          </a:ln>
        </p:spPr>
      </p:cxnSp>
      <p:cxnSp>
        <p:nvCxnSpPr>
          <p:cNvPr id="214" name="Google Shape;214;p19"/>
          <p:cNvCxnSpPr/>
          <p:nvPr/>
        </p:nvCxnSpPr>
        <p:spPr>
          <a:xfrm rot="10797133">
            <a:off x="-3" y="1016313"/>
            <a:ext cx="18288006" cy="0"/>
          </a:xfrm>
          <a:prstGeom prst="straightConnector1">
            <a:avLst/>
          </a:prstGeom>
          <a:noFill/>
          <a:ln w="9525" cap="flat" cmpd="sng">
            <a:solidFill>
              <a:srgbClr val="2D2D2D"/>
            </a:solidFill>
            <a:prstDash val="solid"/>
            <a:round/>
            <a:headEnd type="none" w="sm" len="sm"/>
            <a:tailEnd type="none" w="sm" len="sm"/>
          </a:ln>
        </p:spPr>
      </p:cxnSp>
      <p:grpSp>
        <p:nvGrpSpPr>
          <p:cNvPr id="215" name="Google Shape;215;p19"/>
          <p:cNvGrpSpPr/>
          <p:nvPr/>
        </p:nvGrpSpPr>
        <p:grpSpPr>
          <a:xfrm>
            <a:off x="-4762" y="-103050"/>
            <a:ext cx="3086104" cy="3194601"/>
            <a:chOff x="0" y="-28575"/>
            <a:chExt cx="812800" cy="841375"/>
          </a:xfrm>
        </p:grpSpPr>
        <p:sp>
          <p:nvSpPr>
            <p:cNvPr id="216" name="Google Shape;216;p19"/>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sp>
        <p:sp>
          <p:nvSpPr>
            <p:cNvPr id="217" name="Google Shape;217;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805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grpSp>
        <p:nvGrpSpPr>
          <p:cNvPr id="219" name="Google Shape;219;p19"/>
          <p:cNvGrpSpPr/>
          <p:nvPr/>
        </p:nvGrpSpPr>
        <p:grpSpPr>
          <a:xfrm>
            <a:off x="15901621" y="8220641"/>
            <a:ext cx="4131356" cy="4131356"/>
            <a:chOff x="0" y="0"/>
            <a:chExt cx="812800" cy="812800"/>
          </a:xfrm>
        </p:grpSpPr>
        <p:sp>
          <p:nvSpPr>
            <p:cNvPr id="220" name="Google Shape;220;p19"/>
            <p:cNvSpPr/>
            <p:nvPr/>
          </p:nvSpPr>
          <p:spPr>
            <a:xfrm>
              <a:off x="0" y="0"/>
              <a:ext cx="812800" cy="812800"/>
            </a:xfrm>
            <a:custGeom>
              <a:avLst/>
              <a:gdLst/>
              <a:ahLst/>
              <a:cxnLst/>
              <a:rect l="l" t="t" r="r" b="b"/>
              <a:pathLst>
                <a:path w="812800" h="812800" extrusionOk="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EBFF45"/>
            </a:solidFill>
            <a:ln>
              <a:noFill/>
            </a:ln>
          </p:spPr>
        </p:sp>
        <p:sp>
          <p:nvSpPr>
            <p:cNvPr id="221" name="Google Shape;221;p19"/>
            <p:cNvSpPr txBox="1"/>
            <p:nvPr/>
          </p:nvSpPr>
          <p:spPr>
            <a:xfrm>
              <a:off x="139700" y="111125"/>
              <a:ext cx="533400" cy="561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805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23" name="Google Shape;223;p19"/>
          <p:cNvSpPr/>
          <p:nvPr/>
        </p:nvSpPr>
        <p:spPr>
          <a:xfrm rot="-347339">
            <a:off x="10016126" y="1592455"/>
            <a:ext cx="4971341" cy="940526"/>
          </a:xfrm>
          <a:prstGeom prst="ellipse">
            <a:avLst/>
          </a:prstGeom>
          <a:noFill/>
          <a:ln w="25400" cap="flat" cmpd="sng">
            <a:solidFill>
              <a:srgbClr val="EBFF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CE0A5A8D-8B12-5A24-966E-8EF96A0D5F0F}"/>
              </a:ext>
            </a:extLst>
          </p:cNvPr>
          <p:cNvSpPr txBox="1"/>
          <p:nvPr/>
        </p:nvSpPr>
        <p:spPr>
          <a:xfrm>
            <a:off x="1203929" y="1550901"/>
            <a:ext cx="6741994" cy="584775"/>
          </a:xfrm>
          <a:prstGeom prst="rect">
            <a:avLst/>
          </a:prstGeom>
          <a:noFill/>
        </p:spPr>
        <p:txBody>
          <a:bodyPr wrap="square" rtlCol="0">
            <a:spAutoFit/>
          </a:bodyPr>
          <a:lstStyle/>
          <a:p>
            <a:r>
              <a:rPr lang="en-US" sz="3200" dirty="0"/>
              <a:t>Backup Private Keys &amp; Wallet Data: </a:t>
            </a:r>
            <a:endParaRPr lang="en-IN" sz="3200" dirty="0"/>
          </a:p>
        </p:txBody>
      </p:sp>
      <p:sp>
        <p:nvSpPr>
          <p:cNvPr id="3" name="TextBox 2">
            <a:extLst>
              <a:ext uri="{FF2B5EF4-FFF2-40B4-BE49-F238E27FC236}">
                <a16:creationId xmlns:a16="http://schemas.microsoft.com/office/drawing/2014/main" id="{32D441BC-DD63-34C2-6E30-E21D3B7E6CCA}"/>
              </a:ext>
            </a:extLst>
          </p:cNvPr>
          <p:cNvSpPr txBox="1"/>
          <p:nvPr/>
        </p:nvSpPr>
        <p:spPr>
          <a:xfrm>
            <a:off x="1489585" y="2193556"/>
            <a:ext cx="14412036" cy="1815882"/>
          </a:xfrm>
          <a:prstGeom prst="rect">
            <a:avLst/>
          </a:prstGeom>
          <a:noFill/>
        </p:spPr>
        <p:txBody>
          <a:bodyPr wrap="square" rtlCol="0">
            <a:spAutoFit/>
          </a:bodyPr>
          <a:lstStyle/>
          <a:p>
            <a:r>
              <a:rPr lang="en-US" sz="2800" dirty="0"/>
              <a:t>Backing up private keys and wallet data is crucial to prevent permanent loss of funds. It is recommended to store private keys offline in multiple secure locations, such as encrypted USB drives or paper backups, while avoiding cloud storage or online notes that can be compromised.</a:t>
            </a:r>
            <a:endParaRPr lang="en-IN" sz="2800" dirty="0"/>
          </a:p>
        </p:txBody>
      </p:sp>
      <p:sp>
        <p:nvSpPr>
          <p:cNvPr id="4" name="TextBox 3">
            <a:extLst>
              <a:ext uri="{FF2B5EF4-FFF2-40B4-BE49-F238E27FC236}">
                <a16:creationId xmlns:a16="http://schemas.microsoft.com/office/drawing/2014/main" id="{E3C14E93-6758-099B-E74F-24DE6919ECD1}"/>
              </a:ext>
            </a:extLst>
          </p:cNvPr>
          <p:cNvSpPr txBox="1"/>
          <p:nvPr/>
        </p:nvSpPr>
        <p:spPr>
          <a:xfrm>
            <a:off x="1203929" y="4159370"/>
            <a:ext cx="9166533" cy="584775"/>
          </a:xfrm>
          <a:prstGeom prst="rect">
            <a:avLst/>
          </a:prstGeom>
          <a:noFill/>
        </p:spPr>
        <p:txBody>
          <a:bodyPr wrap="square" rtlCol="0">
            <a:spAutoFit/>
          </a:bodyPr>
          <a:lstStyle/>
          <a:p>
            <a:r>
              <a:rPr lang="en-IN" sz="3200" dirty="0"/>
              <a:t>Enable Multi-Factor Authentication (MFA):</a:t>
            </a:r>
          </a:p>
        </p:txBody>
      </p:sp>
      <p:sp>
        <p:nvSpPr>
          <p:cNvPr id="5" name="TextBox 4">
            <a:extLst>
              <a:ext uri="{FF2B5EF4-FFF2-40B4-BE49-F238E27FC236}">
                <a16:creationId xmlns:a16="http://schemas.microsoft.com/office/drawing/2014/main" id="{091CC66B-A2F4-0809-1B0C-343CDEC7451E}"/>
              </a:ext>
            </a:extLst>
          </p:cNvPr>
          <p:cNvSpPr txBox="1"/>
          <p:nvPr/>
        </p:nvSpPr>
        <p:spPr>
          <a:xfrm>
            <a:off x="1489585" y="4858858"/>
            <a:ext cx="15460934" cy="1815882"/>
          </a:xfrm>
          <a:prstGeom prst="rect">
            <a:avLst/>
          </a:prstGeom>
          <a:noFill/>
        </p:spPr>
        <p:txBody>
          <a:bodyPr wrap="square" rtlCol="0">
            <a:spAutoFit/>
          </a:bodyPr>
          <a:lstStyle/>
          <a:p>
            <a:r>
              <a:rPr lang="en-US" sz="2800" dirty="0"/>
              <a:t>Enabling multi-factor authentication (MFA) adds an extra layer of security by requiring a second verification step beyond just password. Using authentication apps like Google Authenticator or hardware security keys is safer than SMS-based 2FA, which is vulnerable to SIM-swapping attacks</a:t>
            </a:r>
            <a:endParaRPr lang="en-IN" sz="2800" dirty="0"/>
          </a:p>
        </p:txBody>
      </p:sp>
      <p:sp>
        <p:nvSpPr>
          <p:cNvPr id="6" name="TextBox 5">
            <a:extLst>
              <a:ext uri="{FF2B5EF4-FFF2-40B4-BE49-F238E27FC236}">
                <a16:creationId xmlns:a16="http://schemas.microsoft.com/office/drawing/2014/main" id="{BDDE9306-726F-2C22-B475-81AF569F07E8}"/>
              </a:ext>
            </a:extLst>
          </p:cNvPr>
          <p:cNvSpPr txBox="1"/>
          <p:nvPr/>
        </p:nvSpPr>
        <p:spPr>
          <a:xfrm>
            <a:off x="1203929" y="6674740"/>
            <a:ext cx="8049253" cy="584775"/>
          </a:xfrm>
          <a:prstGeom prst="rect">
            <a:avLst/>
          </a:prstGeom>
          <a:noFill/>
        </p:spPr>
        <p:txBody>
          <a:bodyPr wrap="square" rtlCol="0">
            <a:spAutoFit/>
          </a:bodyPr>
          <a:lstStyle/>
          <a:p>
            <a:r>
              <a:rPr lang="en-US" sz="3200" dirty="0"/>
              <a:t>Use a Strong &amp; Unique Password:</a:t>
            </a:r>
            <a:endParaRPr lang="en-IN" sz="3200" dirty="0"/>
          </a:p>
        </p:txBody>
      </p:sp>
      <p:sp>
        <p:nvSpPr>
          <p:cNvPr id="7" name="TextBox 6">
            <a:extLst>
              <a:ext uri="{FF2B5EF4-FFF2-40B4-BE49-F238E27FC236}">
                <a16:creationId xmlns:a16="http://schemas.microsoft.com/office/drawing/2014/main" id="{26FCB571-F673-56B9-85EC-30A7144C2214}"/>
              </a:ext>
            </a:extLst>
          </p:cNvPr>
          <p:cNvSpPr txBox="1"/>
          <p:nvPr/>
        </p:nvSpPr>
        <p:spPr>
          <a:xfrm>
            <a:off x="1489585" y="7312700"/>
            <a:ext cx="14882966" cy="1815882"/>
          </a:xfrm>
          <a:prstGeom prst="rect">
            <a:avLst/>
          </a:prstGeom>
          <a:noFill/>
        </p:spPr>
        <p:txBody>
          <a:bodyPr wrap="square" rtlCol="0">
            <a:spAutoFit/>
          </a:bodyPr>
          <a:lstStyle/>
          <a:p>
            <a:r>
              <a:rPr lang="en-US" sz="2800" dirty="0"/>
              <a:t>A strong and unique password is essential to protect your wallet from brute-force attacks. It should be long and complex, containing a mix of uppercase and lowercase letters, numbers, and special characters. Using a password manager ensures secure storage without the risk of forgetting it</a:t>
            </a:r>
            <a:endParaRPr lang="en-IN"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1">
          <a:extLst>
            <a:ext uri="{FF2B5EF4-FFF2-40B4-BE49-F238E27FC236}">
              <a16:creationId xmlns:a16="http://schemas.microsoft.com/office/drawing/2014/main" id="{D0AC59FD-B606-D290-0418-0CF41A1550C6}"/>
            </a:ext>
          </a:extLst>
        </p:cNvPr>
        <p:cNvGrpSpPr/>
        <p:nvPr/>
      </p:nvGrpSpPr>
      <p:grpSpPr>
        <a:xfrm>
          <a:off x="0" y="0"/>
          <a:ext cx="0" cy="0"/>
          <a:chOff x="0" y="0"/>
          <a:chExt cx="0" cy="0"/>
        </a:xfrm>
      </p:grpSpPr>
      <p:cxnSp>
        <p:nvCxnSpPr>
          <p:cNvPr id="213" name="Google Shape;213;p19">
            <a:extLst>
              <a:ext uri="{FF2B5EF4-FFF2-40B4-BE49-F238E27FC236}">
                <a16:creationId xmlns:a16="http://schemas.microsoft.com/office/drawing/2014/main" id="{AECF95DB-8027-BBAC-4C2E-CDA4B6243331}"/>
              </a:ext>
            </a:extLst>
          </p:cNvPr>
          <p:cNvCxnSpPr/>
          <p:nvPr/>
        </p:nvCxnSpPr>
        <p:spPr>
          <a:xfrm rot="5401591">
            <a:off x="-4116840" y="5138396"/>
            <a:ext cx="10286318" cy="0"/>
          </a:xfrm>
          <a:prstGeom prst="straightConnector1">
            <a:avLst/>
          </a:prstGeom>
          <a:noFill/>
          <a:ln w="9525" cap="flat" cmpd="sng">
            <a:solidFill>
              <a:srgbClr val="2D2D2D"/>
            </a:solidFill>
            <a:prstDash val="solid"/>
            <a:round/>
            <a:headEnd type="none" w="sm" len="sm"/>
            <a:tailEnd type="none" w="sm" len="sm"/>
          </a:ln>
        </p:spPr>
      </p:cxnSp>
      <p:cxnSp>
        <p:nvCxnSpPr>
          <p:cNvPr id="214" name="Google Shape;214;p19">
            <a:extLst>
              <a:ext uri="{FF2B5EF4-FFF2-40B4-BE49-F238E27FC236}">
                <a16:creationId xmlns:a16="http://schemas.microsoft.com/office/drawing/2014/main" id="{66ED3BC5-E2E1-A11D-BAE6-F93DC8216DF2}"/>
              </a:ext>
            </a:extLst>
          </p:cNvPr>
          <p:cNvCxnSpPr/>
          <p:nvPr/>
        </p:nvCxnSpPr>
        <p:spPr>
          <a:xfrm rot="10797133">
            <a:off x="-3" y="1016313"/>
            <a:ext cx="18288006" cy="0"/>
          </a:xfrm>
          <a:prstGeom prst="straightConnector1">
            <a:avLst/>
          </a:prstGeom>
          <a:noFill/>
          <a:ln w="9525" cap="flat" cmpd="sng">
            <a:solidFill>
              <a:srgbClr val="2D2D2D"/>
            </a:solidFill>
            <a:prstDash val="solid"/>
            <a:round/>
            <a:headEnd type="none" w="sm" len="sm"/>
            <a:tailEnd type="none" w="sm" len="sm"/>
          </a:ln>
        </p:spPr>
      </p:cxnSp>
      <p:grpSp>
        <p:nvGrpSpPr>
          <p:cNvPr id="215" name="Google Shape;215;p19">
            <a:extLst>
              <a:ext uri="{FF2B5EF4-FFF2-40B4-BE49-F238E27FC236}">
                <a16:creationId xmlns:a16="http://schemas.microsoft.com/office/drawing/2014/main" id="{831ADC64-E06D-A661-F53D-993D96F2F1CD}"/>
              </a:ext>
            </a:extLst>
          </p:cNvPr>
          <p:cNvGrpSpPr/>
          <p:nvPr/>
        </p:nvGrpSpPr>
        <p:grpSpPr>
          <a:xfrm>
            <a:off x="-4762" y="-103050"/>
            <a:ext cx="3086104" cy="3194601"/>
            <a:chOff x="0" y="-28575"/>
            <a:chExt cx="812800" cy="841375"/>
          </a:xfrm>
        </p:grpSpPr>
        <p:sp>
          <p:nvSpPr>
            <p:cNvPr id="216" name="Google Shape;216;p19">
              <a:extLst>
                <a:ext uri="{FF2B5EF4-FFF2-40B4-BE49-F238E27FC236}">
                  <a16:creationId xmlns:a16="http://schemas.microsoft.com/office/drawing/2014/main" id="{6C6260DA-ADCF-FE9A-8C35-E2DD97396D11}"/>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sp>
        <p:sp>
          <p:nvSpPr>
            <p:cNvPr id="217" name="Google Shape;217;p19">
              <a:extLst>
                <a:ext uri="{FF2B5EF4-FFF2-40B4-BE49-F238E27FC236}">
                  <a16:creationId xmlns:a16="http://schemas.microsoft.com/office/drawing/2014/main" id="{5A4AA510-3578-BAA4-CB96-B77B11ADA44F}"/>
                </a:ext>
              </a:extLst>
            </p:cNvPr>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805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grpSp>
        <p:nvGrpSpPr>
          <p:cNvPr id="219" name="Google Shape;219;p19">
            <a:extLst>
              <a:ext uri="{FF2B5EF4-FFF2-40B4-BE49-F238E27FC236}">
                <a16:creationId xmlns:a16="http://schemas.microsoft.com/office/drawing/2014/main" id="{D2AEBCCB-69AF-E3CC-E4EF-ACD3EE8503E2}"/>
              </a:ext>
            </a:extLst>
          </p:cNvPr>
          <p:cNvGrpSpPr/>
          <p:nvPr/>
        </p:nvGrpSpPr>
        <p:grpSpPr>
          <a:xfrm>
            <a:off x="15901621" y="8220641"/>
            <a:ext cx="4131356" cy="4131356"/>
            <a:chOff x="0" y="0"/>
            <a:chExt cx="812800" cy="812800"/>
          </a:xfrm>
        </p:grpSpPr>
        <p:sp>
          <p:nvSpPr>
            <p:cNvPr id="220" name="Google Shape;220;p19">
              <a:extLst>
                <a:ext uri="{FF2B5EF4-FFF2-40B4-BE49-F238E27FC236}">
                  <a16:creationId xmlns:a16="http://schemas.microsoft.com/office/drawing/2014/main" id="{F1C0B014-B57B-B5DE-3309-846BEF8FB5FD}"/>
                </a:ext>
              </a:extLst>
            </p:cNvPr>
            <p:cNvSpPr/>
            <p:nvPr/>
          </p:nvSpPr>
          <p:spPr>
            <a:xfrm>
              <a:off x="0" y="0"/>
              <a:ext cx="812800" cy="812800"/>
            </a:xfrm>
            <a:custGeom>
              <a:avLst/>
              <a:gdLst/>
              <a:ahLst/>
              <a:cxnLst/>
              <a:rect l="l" t="t" r="r" b="b"/>
              <a:pathLst>
                <a:path w="812800" h="812800" extrusionOk="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EBFF45"/>
            </a:solidFill>
            <a:ln>
              <a:noFill/>
            </a:ln>
          </p:spPr>
        </p:sp>
        <p:sp>
          <p:nvSpPr>
            <p:cNvPr id="221" name="Google Shape;221;p19">
              <a:extLst>
                <a:ext uri="{FF2B5EF4-FFF2-40B4-BE49-F238E27FC236}">
                  <a16:creationId xmlns:a16="http://schemas.microsoft.com/office/drawing/2014/main" id="{74FC7A66-C9B0-8BF9-C342-B9AFD314A945}"/>
                </a:ext>
              </a:extLst>
            </p:cNvPr>
            <p:cNvSpPr txBox="1"/>
            <p:nvPr/>
          </p:nvSpPr>
          <p:spPr>
            <a:xfrm>
              <a:off x="139700" y="111125"/>
              <a:ext cx="533400" cy="561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805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23" name="Google Shape;223;p19">
            <a:extLst>
              <a:ext uri="{FF2B5EF4-FFF2-40B4-BE49-F238E27FC236}">
                <a16:creationId xmlns:a16="http://schemas.microsoft.com/office/drawing/2014/main" id="{333352D3-1965-36C4-6625-86B1EFAB1F8D}"/>
              </a:ext>
            </a:extLst>
          </p:cNvPr>
          <p:cNvSpPr/>
          <p:nvPr/>
        </p:nvSpPr>
        <p:spPr>
          <a:xfrm rot="-347339">
            <a:off x="10016126" y="1592455"/>
            <a:ext cx="4971341" cy="940526"/>
          </a:xfrm>
          <a:prstGeom prst="ellipse">
            <a:avLst/>
          </a:prstGeom>
          <a:noFill/>
          <a:ln w="25400" cap="flat" cmpd="sng">
            <a:solidFill>
              <a:srgbClr val="EBFF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 name="TextBox 7">
            <a:extLst>
              <a:ext uri="{FF2B5EF4-FFF2-40B4-BE49-F238E27FC236}">
                <a16:creationId xmlns:a16="http://schemas.microsoft.com/office/drawing/2014/main" id="{A315284A-7E52-F44C-4132-64FDD136F358}"/>
              </a:ext>
            </a:extLst>
          </p:cNvPr>
          <p:cNvSpPr txBox="1"/>
          <p:nvPr/>
        </p:nvSpPr>
        <p:spPr>
          <a:xfrm>
            <a:off x="1514901" y="1446663"/>
            <a:ext cx="6646460" cy="584775"/>
          </a:xfrm>
          <a:prstGeom prst="rect">
            <a:avLst/>
          </a:prstGeom>
          <a:noFill/>
        </p:spPr>
        <p:txBody>
          <a:bodyPr wrap="square" rtlCol="0">
            <a:spAutoFit/>
          </a:bodyPr>
          <a:lstStyle/>
          <a:p>
            <a:r>
              <a:rPr lang="en-IN" sz="3200" dirty="0"/>
              <a:t>Keep Wallet Software Updated</a:t>
            </a:r>
          </a:p>
        </p:txBody>
      </p:sp>
      <p:sp>
        <p:nvSpPr>
          <p:cNvPr id="9" name="TextBox 8">
            <a:extLst>
              <a:ext uri="{FF2B5EF4-FFF2-40B4-BE49-F238E27FC236}">
                <a16:creationId xmlns:a16="http://schemas.microsoft.com/office/drawing/2014/main" id="{796174E2-F213-A394-3EEE-AC644FFC7CFA}"/>
              </a:ext>
            </a:extLst>
          </p:cNvPr>
          <p:cNvSpPr txBox="1"/>
          <p:nvPr/>
        </p:nvSpPr>
        <p:spPr>
          <a:xfrm>
            <a:off x="1828799" y="2129280"/>
            <a:ext cx="14330150" cy="1384995"/>
          </a:xfrm>
          <a:prstGeom prst="rect">
            <a:avLst/>
          </a:prstGeom>
          <a:noFill/>
        </p:spPr>
        <p:txBody>
          <a:bodyPr wrap="square" rtlCol="0">
            <a:spAutoFit/>
          </a:bodyPr>
          <a:lstStyle/>
          <a:p>
            <a:r>
              <a:rPr lang="en-US" sz="2800" dirty="0"/>
              <a:t>Keeping wallet software updated ensures that security patches and new features are applied, protecting against vulnerabilities. Always download updates from official sources and avoid third-party or unofficial software that may contain malware.</a:t>
            </a:r>
            <a:endParaRPr lang="en-IN" sz="2800" dirty="0"/>
          </a:p>
        </p:txBody>
      </p:sp>
      <p:sp>
        <p:nvSpPr>
          <p:cNvPr id="11" name="TextBox 10">
            <a:extLst>
              <a:ext uri="{FF2B5EF4-FFF2-40B4-BE49-F238E27FC236}">
                <a16:creationId xmlns:a16="http://schemas.microsoft.com/office/drawing/2014/main" id="{E174F989-A4B0-7A9E-FC30-F5175E48C642}"/>
              </a:ext>
            </a:extLst>
          </p:cNvPr>
          <p:cNvSpPr txBox="1"/>
          <p:nvPr/>
        </p:nvSpPr>
        <p:spPr>
          <a:xfrm>
            <a:off x="1514901" y="3514275"/>
            <a:ext cx="8734568" cy="584775"/>
          </a:xfrm>
          <a:prstGeom prst="rect">
            <a:avLst/>
          </a:prstGeom>
          <a:noFill/>
        </p:spPr>
        <p:txBody>
          <a:bodyPr wrap="square" rtlCol="0">
            <a:spAutoFit/>
          </a:bodyPr>
          <a:lstStyle/>
          <a:p>
            <a:r>
              <a:rPr lang="en-US" sz="3200" dirty="0"/>
              <a:t>Use Cold Wallets for Long-Term Storage</a:t>
            </a:r>
            <a:endParaRPr lang="en-IN" sz="3200" dirty="0"/>
          </a:p>
        </p:txBody>
      </p:sp>
      <p:sp>
        <p:nvSpPr>
          <p:cNvPr id="13" name="TextBox 12">
            <a:extLst>
              <a:ext uri="{FF2B5EF4-FFF2-40B4-BE49-F238E27FC236}">
                <a16:creationId xmlns:a16="http://schemas.microsoft.com/office/drawing/2014/main" id="{F1EEB9D0-1B48-4253-F08F-6C57EB8DE052}"/>
              </a:ext>
            </a:extLst>
          </p:cNvPr>
          <p:cNvSpPr txBox="1"/>
          <p:nvPr/>
        </p:nvSpPr>
        <p:spPr>
          <a:xfrm>
            <a:off x="1828799" y="4247250"/>
            <a:ext cx="15562573" cy="1384995"/>
          </a:xfrm>
          <a:prstGeom prst="rect">
            <a:avLst/>
          </a:prstGeom>
          <a:noFill/>
        </p:spPr>
        <p:txBody>
          <a:bodyPr wrap="square" rtlCol="0">
            <a:spAutoFit/>
          </a:bodyPr>
          <a:lstStyle/>
          <a:p>
            <a:r>
              <a:rPr lang="en-US" sz="2800" dirty="0"/>
              <a:t>For long-term storage, cold wallets such as hardware wallets (Ledger, </a:t>
            </a:r>
            <a:r>
              <a:rPr lang="en-US" sz="2800" dirty="0" err="1"/>
              <a:t>Trezor</a:t>
            </a:r>
            <a:r>
              <a:rPr lang="en-US" sz="2800" dirty="0"/>
              <a:t>) provide the highest level of security by keeping private keys offline. Paper wallets should be stored in fireproof and waterproof safes to prevent accidental loss or damage</a:t>
            </a:r>
            <a:endParaRPr lang="en-IN" sz="2800" dirty="0"/>
          </a:p>
        </p:txBody>
      </p:sp>
      <p:sp>
        <p:nvSpPr>
          <p:cNvPr id="14" name="TextBox 13">
            <a:extLst>
              <a:ext uri="{FF2B5EF4-FFF2-40B4-BE49-F238E27FC236}">
                <a16:creationId xmlns:a16="http://schemas.microsoft.com/office/drawing/2014/main" id="{FA6B1BF9-574A-4BE3-2599-93A3788E1D3B}"/>
              </a:ext>
            </a:extLst>
          </p:cNvPr>
          <p:cNvSpPr txBox="1"/>
          <p:nvPr/>
        </p:nvSpPr>
        <p:spPr>
          <a:xfrm>
            <a:off x="1538290" y="5977718"/>
            <a:ext cx="7969655" cy="584775"/>
          </a:xfrm>
          <a:prstGeom prst="rect">
            <a:avLst/>
          </a:prstGeom>
          <a:noFill/>
        </p:spPr>
        <p:txBody>
          <a:bodyPr wrap="square" rtlCol="0">
            <a:spAutoFit/>
          </a:bodyPr>
          <a:lstStyle/>
          <a:p>
            <a:r>
              <a:rPr lang="en-US" sz="3200" dirty="0"/>
              <a:t>Beware of Phishing Attacks &amp; Scams</a:t>
            </a:r>
            <a:endParaRPr lang="en-IN" sz="3200" dirty="0"/>
          </a:p>
        </p:txBody>
      </p:sp>
      <p:sp>
        <p:nvSpPr>
          <p:cNvPr id="15" name="TextBox 14">
            <a:extLst>
              <a:ext uri="{FF2B5EF4-FFF2-40B4-BE49-F238E27FC236}">
                <a16:creationId xmlns:a16="http://schemas.microsoft.com/office/drawing/2014/main" id="{C2ED182F-6F98-E72C-251F-4CE13AADECB4}"/>
              </a:ext>
            </a:extLst>
          </p:cNvPr>
          <p:cNvSpPr txBox="1"/>
          <p:nvPr/>
        </p:nvSpPr>
        <p:spPr>
          <a:xfrm>
            <a:off x="1828799" y="6728346"/>
            <a:ext cx="15671755" cy="1384995"/>
          </a:xfrm>
          <a:prstGeom prst="rect">
            <a:avLst/>
          </a:prstGeom>
          <a:noFill/>
        </p:spPr>
        <p:txBody>
          <a:bodyPr wrap="square" rtlCol="0">
            <a:spAutoFit/>
          </a:bodyPr>
          <a:lstStyle/>
          <a:p>
            <a:r>
              <a:rPr lang="en-US" sz="2800" dirty="0"/>
              <a:t>Phishing attacks and scams are a common threat to Bitcoin users. It is important to verify URLs, email sources, and never enter private keys or seed phrases on unknown websites. Bookmarking trusted sites and using official wallet applications can prevent accidental leaks</a:t>
            </a:r>
            <a:endParaRPr lang="en-IN" sz="2800" dirty="0"/>
          </a:p>
        </p:txBody>
      </p:sp>
    </p:spTree>
    <p:extLst>
      <p:ext uri="{BB962C8B-B14F-4D97-AF65-F5344CB8AC3E}">
        <p14:creationId xmlns:p14="http://schemas.microsoft.com/office/powerpoint/2010/main" val="2658722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1">
          <a:extLst>
            <a:ext uri="{FF2B5EF4-FFF2-40B4-BE49-F238E27FC236}">
              <a16:creationId xmlns:a16="http://schemas.microsoft.com/office/drawing/2014/main" id="{92C4D0C4-2686-6000-E15D-8D5ACC50DC33}"/>
            </a:ext>
          </a:extLst>
        </p:cNvPr>
        <p:cNvGrpSpPr/>
        <p:nvPr/>
      </p:nvGrpSpPr>
      <p:grpSpPr>
        <a:xfrm>
          <a:off x="0" y="0"/>
          <a:ext cx="0" cy="0"/>
          <a:chOff x="0" y="0"/>
          <a:chExt cx="0" cy="0"/>
        </a:xfrm>
      </p:grpSpPr>
      <p:cxnSp>
        <p:nvCxnSpPr>
          <p:cNvPr id="213" name="Google Shape;213;p19">
            <a:extLst>
              <a:ext uri="{FF2B5EF4-FFF2-40B4-BE49-F238E27FC236}">
                <a16:creationId xmlns:a16="http://schemas.microsoft.com/office/drawing/2014/main" id="{E7E1D42D-81EE-AF3C-3BEF-434400D7BFB9}"/>
              </a:ext>
            </a:extLst>
          </p:cNvPr>
          <p:cNvCxnSpPr/>
          <p:nvPr/>
        </p:nvCxnSpPr>
        <p:spPr>
          <a:xfrm rot="5401591">
            <a:off x="-4116840" y="5138396"/>
            <a:ext cx="10286318" cy="0"/>
          </a:xfrm>
          <a:prstGeom prst="straightConnector1">
            <a:avLst/>
          </a:prstGeom>
          <a:noFill/>
          <a:ln w="9525" cap="flat" cmpd="sng">
            <a:solidFill>
              <a:srgbClr val="2D2D2D"/>
            </a:solidFill>
            <a:prstDash val="solid"/>
            <a:round/>
            <a:headEnd type="none" w="sm" len="sm"/>
            <a:tailEnd type="none" w="sm" len="sm"/>
          </a:ln>
        </p:spPr>
      </p:cxnSp>
      <p:cxnSp>
        <p:nvCxnSpPr>
          <p:cNvPr id="214" name="Google Shape;214;p19">
            <a:extLst>
              <a:ext uri="{FF2B5EF4-FFF2-40B4-BE49-F238E27FC236}">
                <a16:creationId xmlns:a16="http://schemas.microsoft.com/office/drawing/2014/main" id="{FE99C3C2-D9ED-77C7-C8B2-CA3B25EE7D49}"/>
              </a:ext>
            </a:extLst>
          </p:cNvPr>
          <p:cNvCxnSpPr/>
          <p:nvPr/>
        </p:nvCxnSpPr>
        <p:spPr>
          <a:xfrm rot="10797133">
            <a:off x="-3" y="1016313"/>
            <a:ext cx="18288006" cy="0"/>
          </a:xfrm>
          <a:prstGeom prst="straightConnector1">
            <a:avLst/>
          </a:prstGeom>
          <a:noFill/>
          <a:ln w="9525" cap="flat" cmpd="sng">
            <a:solidFill>
              <a:srgbClr val="2D2D2D"/>
            </a:solidFill>
            <a:prstDash val="solid"/>
            <a:round/>
            <a:headEnd type="none" w="sm" len="sm"/>
            <a:tailEnd type="none" w="sm" len="sm"/>
          </a:ln>
        </p:spPr>
      </p:cxnSp>
      <p:grpSp>
        <p:nvGrpSpPr>
          <p:cNvPr id="215" name="Google Shape;215;p19">
            <a:extLst>
              <a:ext uri="{FF2B5EF4-FFF2-40B4-BE49-F238E27FC236}">
                <a16:creationId xmlns:a16="http://schemas.microsoft.com/office/drawing/2014/main" id="{3048E78B-C120-4B3E-85DF-4D18F0A2FD42}"/>
              </a:ext>
            </a:extLst>
          </p:cNvPr>
          <p:cNvGrpSpPr/>
          <p:nvPr/>
        </p:nvGrpSpPr>
        <p:grpSpPr>
          <a:xfrm>
            <a:off x="-4762" y="-103050"/>
            <a:ext cx="3086104" cy="3194601"/>
            <a:chOff x="0" y="-28575"/>
            <a:chExt cx="812800" cy="841375"/>
          </a:xfrm>
        </p:grpSpPr>
        <p:sp>
          <p:nvSpPr>
            <p:cNvPr id="216" name="Google Shape;216;p19">
              <a:extLst>
                <a:ext uri="{FF2B5EF4-FFF2-40B4-BE49-F238E27FC236}">
                  <a16:creationId xmlns:a16="http://schemas.microsoft.com/office/drawing/2014/main" id="{63F9AEFB-7B8C-601B-09F7-BF22AFA2260C}"/>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sp>
        <p:sp>
          <p:nvSpPr>
            <p:cNvPr id="217" name="Google Shape;217;p19">
              <a:extLst>
                <a:ext uri="{FF2B5EF4-FFF2-40B4-BE49-F238E27FC236}">
                  <a16:creationId xmlns:a16="http://schemas.microsoft.com/office/drawing/2014/main" id="{415F815E-A7F6-BA07-4B12-F6F6EB40FCF0}"/>
                </a:ext>
              </a:extLst>
            </p:cNvPr>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805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grpSp>
        <p:nvGrpSpPr>
          <p:cNvPr id="219" name="Google Shape;219;p19">
            <a:extLst>
              <a:ext uri="{FF2B5EF4-FFF2-40B4-BE49-F238E27FC236}">
                <a16:creationId xmlns:a16="http://schemas.microsoft.com/office/drawing/2014/main" id="{FE7AEA02-B99E-59E8-2A88-15E5C7DAC2CB}"/>
              </a:ext>
            </a:extLst>
          </p:cNvPr>
          <p:cNvGrpSpPr/>
          <p:nvPr/>
        </p:nvGrpSpPr>
        <p:grpSpPr>
          <a:xfrm>
            <a:off x="15901621" y="8220641"/>
            <a:ext cx="4131356" cy="4131356"/>
            <a:chOff x="0" y="0"/>
            <a:chExt cx="812800" cy="812800"/>
          </a:xfrm>
        </p:grpSpPr>
        <p:sp>
          <p:nvSpPr>
            <p:cNvPr id="220" name="Google Shape;220;p19">
              <a:extLst>
                <a:ext uri="{FF2B5EF4-FFF2-40B4-BE49-F238E27FC236}">
                  <a16:creationId xmlns:a16="http://schemas.microsoft.com/office/drawing/2014/main" id="{9AB1442A-AD37-FA26-49A8-ED6CC54EC319}"/>
                </a:ext>
              </a:extLst>
            </p:cNvPr>
            <p:cNvSpPr/>
            <p:nvPr/>
          </p:nvSpPr>
          <p:spPr>
            <a:xfrm>
              <a:off x="0" y="0"/>
              <a:ext cx="812800" cy="812800"/>
            </a:xfrm>
            <a:custGeom>
              <a:avLst/>
              <a:gdLst/>
              <a:ahLst/>
              <a:cxnLst/>
              <a:rect l="l" t="t" r="r" b="b"/>
              <a:pathLst>
                <a:path w="812800" h="812800" extrusionOk="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EBFF45"/>
            </a:solidFill>
            <a:ln>
              <a:noFill/>
            </a:ln>
          </p:spPr>
        </p:sp>
        <p:sp>
          <p:nvSpPr>
            <p:cNvPr id="221" name="Google Shape;221;p19">
              <a:extLst>
                <a:ext uri="{FF2B5EF4-FFF2-40B4-BE49-F238E27FC236}">
                  <a16:creationId xmlns:a16="http://schemas.microsoft.com/office/drawing/2014/main" id="{1A3B99FB-9453-C680-3A13-66C0381936E6}"/>
                </a:ext>
              </a:extLst>
            </p:cNvPr>
            <p:cNvSpPr txBox="1"/>
            <p:nvPr/>
          </p:nvSpPr>
          <p:spPr>
            <a:xfrm>
              <a:off x="139700" y="111125"/>
              <a:ext cx="533400" cy="561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805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23" name="Google Shape;223;p19">
            <a:extLst>
              <a:ext uri="{FF2B5EF4-FFF2-40B4-BE49-F238E27FC236}">
                <a16:creationId xmlns:a16="http://schemas.microsoft.com/office/drawing/2014/main" id="{C18B5C93-6DBB-7139-A475-5F7D581FF364}"/>
              </a:ext>
            </a:extLst>
          </p:cNvPr>
          <p:cNvSpPr/>
          <p:nvPr/>
        </p:nvSpPr>
        <p:spPr>
          <a:xfrm rot="-347339">
            <a:off x="10016126" y="1592455"/>
            <a:ext cx="4971341" cy="940526"/>
          </a:xfrm>
          <a:prstGeom prst="ellipse">
            <a:avLst/>
          </a:prstGeom>
          <a:noFill/>
          <a:ln w="25400" cap="flat" cmpd="sng">
            <a:solidFill>
              <a:srgbClr val="EBFF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D30F3B4C-8549-DAA7-190B-DA96DCC0CF97}"/>
              </a:ext>
            </a:extLst>
          </p:cNvPr>
          <p:cNvSpPr txBox="1"/>
          <p:nvPr/>
        </p:nvSpPr>
        <p:spPr>
          <a:xfrm>
            <a:off x="1460309" y="1528549"/>
            <a:ext cx="8521059" cy="584775"/>
          </a:xfrm>
          <a:prstGeom prst="rect">
            <a:avLst/>
          </a:prstGeom>
          <a:noFill/>
        </p:spPr>
        <p:txBody>
          <a:bodyPr wrap="square" rtlCol="0">
            <a:spAutoFit/>
          </a:bodyPr>
          <a:lstStyle/>
          <a:p>
            <a:r>
              <a:rPr lang="en-US" sz="3200" dirty="0"/>
              <a:t>Enable Multi-Signature for Extra Security</a:t>
            </a:r>
            <a:endParaRPr lang="en-IN" sz="3200" dirty="0"/>
          </a:p>
        </p:txBody>
      </p:sp>
      <p:sp>
        <p:nvSpPr>
          <p:cNvPr id="3" name="TextBox 2">
            <a:extLst>
              <a:ext uri="{FF2B5EF4-FFF2-40B4-BE49-F238E27FC236}">
                <a16:creationId xmlns:a16="http://schemas.microsoft.com/office/drawing/2014/main" id="{7585CA99-56D9-6E5A-81F4-37C59598E13B}"/>
              </a:ext>
            </a:extLst>
          </p:cNvPr>
          <p:cNvSpPr txBox="1"/>
          <p:nvPr/>
        </p:nvSpPr>
        <p:spPr>
          <a:xfrm>
            <a:off x="1800318" y="2113324"/>
            <a:ext cx="14687364" cy="1384995"/>
          </a:xfrm>
          <a:prstGeom prst="rect">
            <a:avLst/>
          </a:prstGeom>
          <a:noFill/>
        </p:spPr>
        <p:txBody>
          <a:bodyPr wrap="square" rtlCol="0">
            <a:spAutoFit/>
          </a:bodyPr>
          <a:lstStyle/>
          <a:p>
            <a:r>
              <a:rPr lang="en-US" sz="2800" dirty="0"/>
              <a:t>Enabling multi-signature security adds another layer of protection by requiring multiple private keys to authorize a transaction. This setup reduces the risk of a single point of failure, especially for businesses or large Bitcoin holdings</a:t>
            </a:r>
            <a:endParaRPr lang="en-IN" sz="2800" dirty="0"/>
          </a:p>
        </p:txBody>
      </p:sp>
      <p:sp>
        <p:nvSpPr>
          <p:cNvPr id="4" name="TextBox 3">
            <a:extLst>
              <a:ext uri="{FF2B5EF4-FFF2-40B4-BE49-F238E27FC236}">
                <a16:creationId xmlns:a16="http://schemas.microsoft.com/office/drawing/2014/main" id="{8617EB90-8B99-AFDF-BDC7-F0B320D646B7}"/>
              </a:ext>
            </a:extLst>
          </p:cNvPr>
          <p:cNvSpPr txBox="1"/>
          <p:nvPr/>
        </p:nvSpPr>
        <p:spPr>
          <a:xfrm>
            <a:off x="1538290" y="3766782"/>
            <a:ext cx="7191515" cy="584775"/>
          </a:xfrm>
          <a:prstGeom prst="rect">
            <a:avLst/>
          </a:prstGeom>
          <a:noFill/>
        </p:spPr>
        <p:txBody>
          <a:bodyPr wrap="square" rtlCol="0">
            <a:spAutoFit/>
          </a:bodyPr>
          <a:lstStyle/>
          <a:p>
            <a:r>
              <a:rPr lang="en-US" sz="3200" dirty="0"/>
              <a:t>VPN for Extra Privacy</a:t>
            </a:r>
            <a:endParaRPr lang="en-IN" sz="3200" dirty="0"/>
          </a:p>
        </p:txBody>
      </p:sp>
      <p:sp>
        <p:nvSpPr>
          <p:cNvPr id="6" name="TextBox 5">
            <a:extLst>
              <a:ext uri="{FF2B5EF4-FFF2-40B4-BE49-F238E27FC236}">
                <a16:creationId xmlns:a16="http://schemas.microsoft.com/office/drawing/2014/main" id="{77B59EC3-F9D3-9FED-8B20-ED3983728D8B}"/>
              </a:ext>
            </a:extLst>
          </p:cNvPr>
          <p:cNvSpPr txBox="1"/>
          <p:nvPr/>
        </p:nvSpPr>
        <p:spPr>
          <a:xfrm>
            <a:off x="1910686" y="4503761"/>
            <a:ext cx="14701011" cy="1384995"/>
          </a:xfrm>
          <a:prstGeom prst="rect">
            <a:avLst/>
          </a:prstGeom>
          <a:noFill/>
        </p:spPr>
        <p:txBody>
          <a:bodyPr wrap="square" rtlCol="0">
            <a:spAutoFit/>
          </a:bodyPr>
          <a:lstStyle/>
          <a:p>
            <a:r>
              <a:rPr lang="en-US" sz="2800" dirty="0"/>
              <a:t>Using a VPN while accessing Bitcoin wallets enhances privacy by masking the IP address and preventing hackers from tracking transactions. Public Wi-Fi should be avoided, as it can be exploited to intercept sensitive information.</a:t>
            </a:r>
            <a:endParaRPr lang="en-IN" sz="2800" dirty="0"/>
          </a:p>
        </p:txBody>
      </p:sp>
    </p:spTree>
    <p:extLst>
      <p:ext uri="{BB962C8B-B14F-4D97-AF65-F5344CB8AC3E}">
        <p14:creationId xmlns:p14="http://schemas.microsoft.com/office/powerpoint/2010/main" val="3502363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2"/>
        <p:cNvGrpSpPr/>
        <p:nvPr/>
      </p:nvGrpSpPr>
      <p:grpSpPr>
        <a:xfrm>
          <a:off x="0" y="0"/>
          <a:ext cx="0" cy="0"/>
          <a:chOff x="0" y="0"/>
          <a:chExt cx="0" cy="0"/>
        </a:xfrm>
      </p:grpSpPr>
      <p:pic>
        <p:nvPicPr>
          <p:cNvPr id="183" name="Google Shape;183;p15"/>
          <p:cNvPicPr preferRelativeResize="0"/>
          <p:nvPr/>
        </p:nvPicPr>
        <p:blipFill>
          <a:blip r:embed="rId3">
            <a:alphaModFix/>
          </a:blip>
          <a:stretch>
            <a:fillRect/>
          </a:stretch>
        </p:blipFill>
        <p:spPr>
          <a:xfrm>
            <a:off x="11680387" y="0"/>
            <a:ext cx="5964625" cy="4984574"/>
          </a:xfrm>
          <a:prstGeom prst="rect">
            <a:avLst/>
          </a:prstGeom>
          <a:noFill/>
          <a:ln>
            <a:noFill/>
          </a:ln>
        </p:spPr>
      </p:pic>
      <p:cxnSp>
        <p:nvCxnSpPr>
          <p:cNvPr id="190" name="Google Shape;190;p15"/>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cxnSp>
        <p:nvCxnSpPr>
          <p:cNvPr id="197" name="Google Shape;197;p15"/>
          <p:cNvCxnSpPr/>
          <p:nvPr/>
        </p:nvCxnSpPr>
        <p:spPr>
          <a:xfrm>
            <a:off x="17645012" y="0"/>
            <a:ext cx="0" cy="10287000"/>
          </a:xfrm>
          <a:prstGeom prst="straightConnector1">
            <a:avLst/>
          </a:prstGeom>
          <a:noFill/>
          <a:ln w="38100" cap="flat" cmpd="sng">
            <a:solidFill>
              <a:srgbClr val="FFFFFF"/>
            </a:solidFill>
            <a:prstDash val="solid"/>
            <a:round/>
            <a:headEnd type="none" w="sm" len="sm"/>
            <a:tailEnd type="none" w="sm" len="sm"/>
          </a:ln>
        </p:spPr>
      </p:cxnSp>
      <p:sp>
        <p:nvSpPr>
          <p:cNvPr id="199" name="Google Shape;199;p15"/>
          <p:cNvSpPr txBox="1"/>
          <p:nvPr/>
        </p:nvSpPr>
        <p:spPr>
          <a:xfrm>
            <a:off x="1515864" y="272770"/>
            <a:ext cx="7709215" cy="886397"/>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4400" dirty="0">
                <a:solidFill>
                  <a:srgbClr val="FFFFFF"/>
                </a:solidFill>
                <a:latin typeface="Oswald"/>
                <a:sym typeface="Oswald"/>
              </a:rPr>
              <a:t>WHAT EXACTLY IS </a:t>
            </a:r>
            <a:r>
              <a:rPr lang="en-US" sz="4800" dirty="0">
                <a:solidFill>
                  <a:srgbClr val="FFFFFF"/>
                </a:solidFill>
                <a:effectLst>
                  <a:outerShdw blurRad="38100" dist="38100" dir="2700000" algn="tl">
                    <a:srgbClr val="000000">
                      <a:alpha val="43137"/>
                    </a:srgbClr>
                  </a:outerShdw>
                </a:effectLst>
                <a:latin typeface="Oswald"/>
                <a:sym typeface="Oswald"/>
              </a:rPr>
              <a:t>CRYPTOGRAPHY</a:t>
            </a:r>
            <a:endParaRPr sz="4800" dirty="0">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D90EA2D6-9CD1-9415-0567-12FC2726CF8F}"/>
              </a:ext>
            </a:extLst>
          </p:cNvPr>
          <p:cNvSpPr txBox="1"/>
          <p:nvPr/>
        </p:nvSpPr>
        <p:spPr>
          <a:xfrm>
            <a:off x="1242711" y="1669031"/>
            <a:ext cx="9894625" cy="1815882"/>
          </a:xfrm>
          <a:prstGeom prst="rect">
            <a:avLst/>
          </a:prstGeom>
          <a:noFill/>
        </p:spPr>
        <p:txBody>
          <a:bodyPr wrap="square" rtlCol="0">
            <a:spAutoFit/>
          </a:bodyPr>
          <a:lstStyle/>
          <a:p>
            <a:r>
              <a:rPr lang="en-US" sz="2800" b="1" dirty="0">
                <a:solidFill>
                  <a:schemeClr val="bg1"/>
                </a:solidFill>
              </a:rPr>
              <a:t>Cryptography</a:t>
            </a:r>
            <a:r>
              <a:rPr lang="en-US" sz="2800" dirty="0">
                <a:solidFill>
                  <a:schemeClr val="bg1"/>
                </a:solidFill>
              </a:rPr>
              <a:t> is the practice of securing information by       converting it into an unreadable format using mathematical techniques, allowing only authorized parties to access and understand it.</a:t>
            </a:r>
            <a:endParaRPr lang="en-IN" sz="2800" dirty="0">
              <a:solidFill>
                <a:schemeClr val="bg1"/>
              </a:solidFill>
            </a:endParaRPr>
          </a:p>
        </p:txBody>
      </p:sp>
      <p:sp>
        <p:nvSpPr>
          <p:cNvPr id="3" name="TextBox 2">
            <a:extLst>
              <a:ext uri="{FF2B5EF4-FFF2-40B4-BE49-F238E27FC236}">
                <a16:creationId xmlns:a16="http://schemas.microsoft.com/office/drawing/2014/main" id="{120235AC-0214-0EB5-71F9-4358BA7FFD4C}"/>
              </a:ext>
            </a:extLst>
          </p:cNvPr>
          <p:cNvSpPr txBox="1"/>
          <p:nvPr/>
        </p:nvSpPr>
        <p:spPr>
          <a:xfrm>
            <a:off x="2596660" y="3994777"/>
            <a:ext cx="9498839" cy="1384995"/>
          </a:xfrm>
          <a:prstGeom prst="rect">
            <a:avLst/>
          </a:prstGeom>
          <a:noFill/>
        </p:spPr>
        <p:txBody>
          <a:bodyPr wrap="square" rtlCol="0">
            <a:spAutoFit/>
          </a:bodyPr>
          <a:lstStyle/>
          <a:p>
            <a:r>
              <a:rPr lang="en-US" sz="2800" dirty="0">
                <a:solidFill>
                  <a:schemeClr val="bg1"/>
                </a:solidFill>
              </a:rPr>
              <a:t>In blockchain, cryptography ensures data integrity, authentication, and secure transactions through encryption and digital signatures.</a:t>
            </a:r>
            <a:endParaRPr lang="en-IN" sz="2800" dirty="0">
              <a:solidFill>
                <a:schemeClr val="bg1"/>
              </a:solidFill>
            </a:endParaRPr>
          </a:p>
        </p:txBody>
      </p:sp>
      <p:sp>
        <p:nvSpPr>
          <p:cNvPr id="4" name="TextBox 3">
            <a:extLst>
              <a:ext uri="{FF2B5EF4-FFF2-40B4-BE49-F238E27FC236}">
                <a16:creationId xmlns:a16="http://schemas.microsoft.com/office/drawing/2014/main" id="{CB3173F8-6230-F675-5F51-FF32F5DA9FB4}"/>
              </a:ext>
            </a:extLst>
          </p:cNvPr>
          <p:cNvSpPr txBox="1"/>
          <p:nvPr/>
        </p:nvSpPr>
        <p:spPr>
          <a:xfrm>
            <a:off x="1062993" y="5663822"/>
            <a:ext cx="7902027" cy="4524315"/>
          </a:xfrm>
          <a:prstGeom prst="rect">
            <a:avLst/>
          </a:prstGeom>
          <a:noFill/>
        </p:spPr>
        <p:txBody>
          <a:bodyPr wrap="square" rtlCol="0">
            <a:spAutoFit/>
          </a:bodyPr>
          <a:lstStyle/>
          <a:p>
            <a:pPr>
              <a:buNone/>
            </a:pPr>
            <a:r>
              <a:rPr lang="en-IN" sz="3600" b="1" u="sng" dirty="0">
                <a:solidFill>
                  <a:schemeClr val="bg1"/>
                </a:solidFill>
              </a:rPr>
              <a:t>Pros of Cryptography </a:t>
            </a:r>
          </a:p>
          <a:p>
            <a:pPr>
              <a:buNone/>
            </a:pPr>
            <a:endParaRPr lang="en-IN" sz="3600" b="1" dirty="0">
              <a:solidFill>
                <a:schemeClr val="bg1"/>
              </a:solidFill>
            </a:endParaRPr>
          </a:p>
          <a:p>
            <a:r>
              <a:rPr lang="en-IN" sz="2400" dirty="0">
                <a:solidFill>
                  <a:schemeClr val="bg1"/>
                </a:solidFill>
              </a:rPr>
              <a:t>🔹 </a:t>
            </a:r>
            <a:r>
              <a:rPr lang="en-IN" sz="2400" b="1" dirty="0">
                <a:solidFill>
                  <a:schemeClr val="bg1"/>
                </a:solidFill>
              </a:rPr>
              <a:t>Data Security</a:t>
            </a:r>
            <a:r>
              <a:rPr lang="en-IN" sz="2400" dirty="0">
                <a:solidFill>
                  <a:schemeClr val="bg1"/>
                </a:solidFill>
              </a:rPr>
              <a:t> :- Protects sensitive information from unauthorized access.</a:t>
            </a:r>
            <a:br>
              <a:rPr lang="en-IN" sz="2400" dirty="0">
                <a:solidFill>
                  <a:schemeClr val="bg1"/>
                </a:solidFill>
              </a:rPr>
            </a:br>
            <a:r>
              <a:rPr lang="en-IN" sz="2400" dirty="0">
                <a:solidFill>
                  <a:schemeClr val="bg1"/>
                </a:solidFill>
              </a:rPr>
              <a:t>🔹 </a:t>
            </a:r>
            <a:r>
              <a:rPr lang="en-IN" sz="2400" b="1" dirty="0">
                <a:solidFill>
                  <a:schemeClr val="bg1"/>
                </a:solidFill>
              </a:rPr>
              <a:t>Integrity</a:t>
            </a:r>
            <a:r>
              <a:rPr lang="en-IN" sz="2400" dirty="0">
                <a:solidFill>
                  <a:schemeClr val="bg1"/>
                </a:solidFill>
              </a:rPr>
              <a:t> :– Ensures data is not altered during transmission or storage.</a:t>
            </a:r>
            <a:br>
              <a:rPr lang="en-IN" sz="2400" dirty="0">
                <a:solidFill>
                  <a:schemeClr val="bg1"/>
                </a:solidFill>
              </a:rPr>
            </a:br>
            <a:r>
              <a:rPr lang="en-IN" sz="2400" dirty="0">
                <a:solidFill>
                  <a:schemeClr val="bg1"/>
                </a:solidFill>
              </a:rPr>
              <a:t>🔹 </a:t>
            </a:r>
            <a:r>
              <a:rPr lang="en-IN" sz="2400" b="1" dirty="0">
                <a:solidFill>
                  <a:schemeClr val="bg1"/>
                </a:solidFill>
              </a:rPr>
              <a:t>Authentication </a:t>
            </a:r>
            <a:r>
              <a:rPr lang="en-IN" sz="2400" dirty="0">
                <a:solidFill>
                  <a:schemeClr val="bg1"/>
                </a:solidFill>
              </a:rPr>
              <a:t> :– Verifies identities through digital signatures and encryption.</a:t>
            </a:r>
            <a:br>
              <a:rPr lang="en-IN" sz="2400" dirty="0">
                <a:solidFill>
                  <a:schemeClr val="bg1"/>
                </a:solidFill>
              </a:rPr>
            </a:br>
            <a:r>
              <a:rPr lang="en-IN" sz="2400" dirty="0">
                <a:solidFill>
                  <a:schemeClr val="bg1"/>
                </a:solidFill>
              </a:rPr>
              <a:t>🔹 </a:t>
            </a:r>
            <a:r>
              <a:rPr lang="en-IN" sz="2400" b="1" dirty="0">
                <a:solidFill>
                  <a:schemeClr val="bg1"/>
                </a:solidFill>
              </a:rPr>
              <a:t>Privacy</a:t>
            </a:r>
            <a:r>
              <a:rPr lang="en-IN" sz="2400" dirty="0">
                <a:solidFill>
                  <a:schemeClr val="bg1"/>
                </a:solidFill>
              </a:rPr>
              <a:t> :– Keeps user transactions and communications confidential.</a:t>
            </a:r>
            <a:br>
              <a:rPr lang="en-IN" sz="2400" dirty="0">
                <a:solidFill>
                  <a:schemeClr val="bg1"/>
                </a:solidFill>
              </a:rPr>
            </a:br>
            <a:endParaRPr lang="en-IN" sz="2400" dirty="0">
              <a:solidFill>
                <a:schemeClr val="bg1"/>
              </a:solidFill>
            </a:endParaRPr>
          </a:p>
        </p:txBody>
      </p:sp>
      <p:sp>
        <p:nvSpPr>
          <p:cNvPr id="5" name="TextBox 4">
            <a:extLst>
              <a:ext uri="{FF2B5EF4-FFF2-40B4-BE49-F238E27FC236}">
                <a16:creationId xmlns:a16="http://schemas.microsoft.com/office/drawing/2014/main" id="{9108715E-774D-5256-AFED-412FC4EC2962}"/>
              </a:ext>
            </a:extLst>
          </p:cNvPr>
          <p:cNvSpPr txBox="1"/>
          <p:nvPr/>
        </p:nvSpPr>
        <p:spPr>
          <a:xfrm>
            <a:off x="9322981" y="5540992"/>
            <a:ext cx="7696571" cy="4154984"/>
          </a:xfrm>
          <a:prstGeom prst="rect">
            <a:avLst/>
          </a:prstGeom>
          <a:noFill/>
        </p:spPr>
        <p:txBody>
          <a:bodyPr wrap="square" rtlCol="0">
            <a:spAutoFit/>
          </a:bodyPr>
          <a:lstStyle/>
          <a:p>
            <a:pPr>
              <a:buNone/>
            </a:pPr>
            <a:r>
              <a:rPr lang="en-IN" sz="3600" b="1" u="sng" dirty="0">
                <a:solidFill>
                  <a:schemeClr val="bg1"/>
                </a:solidFill>
              </a:rPr>
              <a:t>Cons of Cryptography </a:t>
            </a:r>
          </a:p>
          <a:p>
            <a:pPr>
              <a:buNone/>
            </a:pPr>
            <a:endParaRPr lang="en-IN" sz="3600" b="1" dirty="0">
              <a:solidFill>
                <a:schemeClr val="bg1"/>
              </a:solidFill>
            </a:endParaRPr>
          </a:p>
          <a:p>
            <a:r>
              <a:rPr lang="en-IN" sz="2400" dirty="0">
                <a:solidFill>
                  <a:schemeClr val="bg1"/>
                </a:solidFill>
              </a:rPr>
              <a:t>🔹 </a:t>
            </a:r>
            <a:r>
              <a:rPr lang="en-IN" sz="2400" b="1" dirty="0">
                <a:solidFill>
                  <a:schemeClr val="bg1"/>
                </a:solidFill>
              </a:rPr>
              <a:t>Complexity</a:t>
            </a:r>
            <a:r>
              <a:rPr lang="en-IN" sz="2400" dirty="0">
                <a:solidFill>
                  <a:schemeClr val="bg1"/>
                </a:solidFill>
              </a:rPr>
              <a:t> – Requires specialized knowledge to implement correctly.</a:t>
            </a:r>
            <a:br>
              <a:rPr lang="en-IN" sz="2400" dirty="0">
                <a:solidFill>
                  <a:schemeClr val="bg1"/>
                </a:solidFill>
              </a:rPr>
            </a:br>
            <a:r>
              <a:rPr lang="en-IN" sz="2400" dirty="0">
                <a:solidFill>
                  <a:schemeClr val="bg1"/>
                </a:solidFill>
              </a:rPr>
              <a:t>🔹 </a:t>
            </a:r>
            <a:r>
              <a:rPr lang="en-IN" sz="2400" b="1" dirty="0">
                <a:solidFill>
                  <a:schemeClr val="bg1"/>
                </a:solidFill>
              </a:rPr>
              <a:t>Computational Cost</a:t>
            </a:r>
            <a:r>
              <a:rPr lang="en-IN" sz="2400" dirty="0">
                <a:solidFill>
                  <a:schemeClr val="bg1"/>
                </a:solidFill>
              </a:rPr>
              <a:t> – Strong encryption can be resource-intensive.</a:t>
            </a:r>
            <a:br>
              <a:rPr lang="en-IN" sz="2400" dirty="0">
                <a:solidFill>
                  <a:schemeClr val="bg1"/>
                </a:solidFill>
              </a:rPr>
            </a:br>
            <a:r>
              <a:rPr lang="en-IN" sz="2400" dirty="0">
                <a:solidFill>
                  <a:schemeClr val="bg1"/>
                </a:solidFill>
              </a:rPr>
              <a:t>🔹 </a:t>
            </a:r>
            <a:r>
              <a:rPr lang="en-IN" sz="2400" b="1" dirty="0">
                <a:solidFill>
                  <a:schemeClr val="bg1"/>
                </a:solidFill>
              </a:rPr>
              <a:t>Irreversible Loss</a:t>
            </a:r>
            <a:r>
              <a:rPr lang="en-IN" sz="2400" dirty="0">
                <a:solidFill>
                  <a:schemeClr val="bg1"/>
                </a:solidFill>
              </a:rPr>
              <a:t> – Losing a private key means losing access to encrypted data (e.g., crypto wallets).</a:t>
            </a:r>
            <a:br>
              <a:rPr lang="en-IN" sz="2400" dirty="0">
                <a:solidFill>
                  <a:schemeClr val="bg1"/>
                </a:solidFill>
              </a:rPr>
            </a:br>
            <a:r>
              <a:rPr lang="en-IN" sz="2400" dirty="0">
                <a:solidFill>
                  <a:schemeClr val="bg1"/>
                </a:solidFill>
              </a:rPr>
              <a:t>🔹 </a:t>
            </a:r>
            <a:r>
              <a:rPr lang="en-IN" sz="2400" b="1" dirty="0">
                <a:solidFill>
                  <a:schemeClr val="bg1"/>
                </a:solidFill>
              </a:rPr>
              <a:t>Potential for Quantum Attacks</a:t>
            </a:r>
            <a:r>
              <a:rPr lang="en-IN" sz="2400" dirty="0">
                <a:solidFill>
                  <a:schemeClr val="bg1"/>
                </a:solidFill>
              </a:rPr>
              <a:t> – Future quantum computing could break current encryption methods.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8"/>
        <p:cNvGrpSpPr/>
        <p:nvPr/>
      </p:nvGrpSpPr>
      <p:grpSpPr>
        <a:xfrm>
          <a:off x="0" y="0"/>
          <a:ext cx="0" cy="0"/>
          <a:chOff x="0" y="0"/>
          <a:chExt cx="0" cy="0"/>
        </a:xfrm>
      </p:grpSpPr>
      <p:pic>
        <p:nvPicPr>
          <p:cNvPr id="209" name="Google Shape;209;p16"/>
          <p:cNvPicPr preferRelativeResize="0"/>
          <p:nvPr/>
        </p:nvPicPr>
        <p:blipFill>
          <a:blip r:embed="rId3">
            <a:alphaModFix/>
          </a:blip>
          <a:stretch>
            <a:fillRect/>
          </a:stretch>
        </p:blipFill>
        <p:spPr>
          <a:xfrm>
            <a:off x="822870" y="-14371807"/>
            <a:ext cx="18215124" cy="27922627"/>
          </a:xfrm>
          <a:prstGeom prst="rect">
            <a:avLst/>
          </a:prstGeom>
          <a:noFill/>
          <a:ln>
            <a:noFill/>
          </a:ln>
        </p:spPr>
      </p:pic>
      <p:cxnSp>
        <p:nvCxnSpPr>
          <p:cNvPr id="216" name="Google Shape;216;p16"/>
          <p:cNvCxnSpPr/>
          <p:nvPr/>
        </p:nvCxnSpPr>
        <p:spPr>
          <a:xfrm>
            <a:off x="822870" y="0"/>
            <a:ext cx="0" cy="10287000"/>
          </a:xfrm>
          <a:prstGeom prst="straightConnector1">
            <a:avLst/>
          </a:prstGeom>
          <a:noFill/>
          <a:ln w="38100" cap="flat" cmpd="sng">
            <a:solidFill>
              <a:srgbClr val="FFFFFF"/>
            </a:solidFill>
            <a:prstDash val="solid"/>
            <a:round/>
            <a:headEnd type="none" w="sm" len="sm"/>
            <a:tailEnd type="none" w="sm" len="sm"/>
          </a:ln>
        </p:spPr>
      </p:cxnSp>
      <p:cxnSp>
        <p:nvCxnSpPr>
          <p:cNvPr id="217" name="Google Shape;217;p16"/>
          <p:cNvCxnSpPr/>
          <p:nvPr/>
        </p:nvCxnSpPr>
        <p:spPr>
          <a:xfrm>
            <a:off x="17459821" y="157301"/>
            <a:ext cx="0" cy="10287000"/>
          </a:xfrm>
          <a:prstGeom prst="straightConnector1">
            <a:avLst/>
          </a:prstGeom>
          <a:noFill/>
          <a:ln w="38100" cap="flat" cmpd="sng">
            <a:solidFill>
              <a:srgbClr val="FFFFFF"/>
            </a:solidFill>
            <a:prstDash val="solid"/>
            <a:round/>
            <a:headEnd type="none" w="sm" len="sm"/>
            <a:tailEnd type="none" w="sm" len="sm"/>
          </a:ln>
        </p:spPr>
      </p:cxnSp>
      <p:sp>
        <p:nvSpPr>
          <p:cNvPr id="226" name="Google Shape;226;p16"/>
          <p:cNvSpPr txBox="1"/>
          <p:nvPr/>
        </p:nvSpPr>
        <p:spPr>
          <a:xfrm>
            <a:off x="1434785" y="328891"/>
            <a:ext cx="10845035" cy="1477328"/>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8000" b="0" i="0" u="none" strike="noStrike" cap="none" dirty="0">
                <a:solidFill>
                  <a:srgbClr val="FFFFFF"/>
                </a:solidFill>
                <a:latin typeface="Oswald"/>
                <a:ea typeface="Oswald"/>
                <a:cs typeface="Oswald"/>
                <a:sym typeface="Oswald"/>
              </a:rPr>
              <a:t>TYPES OF CRYP</a:t>
            </a:r>
            <a:r>
              <a:rPr lang="en-US" sz="8000" dirty="0">
                <a:solidFill>
                  <a:srgbClr val="FFFFFF"/>
                </a:solidFill>
                <a:latin typeface="Oswald"/>
                <a:ea typeface="Oswald"/>
                <a:cs typeface="Oswald"/>
                <a:sym typeface="Oswald"/>
              </a:rPr>
              <a:t>T</a:t>
            </a:r>
            <a:r>
              <a:rPr lang="en-US" sz="8000" b="0" i="0" u="none" strike="noStrike" cap="none" dirty="0">
                <a:solidFill>
                  <a:srgbClr val="FFFFFF"/>
                </a:solidFill>
                <a:latin typeface="Oswald"/>
                <a:ea typeface="Oswald"/>
                <a:cs typeface="Oswald"/>
                <a:sym typeface="Oswald"/>
              </a:rPr>
              <a:t>OGRAPHY</a:t>
            </a:r>
            <a:endParaRPr sz="8000" dirty="0"/>
          </a:p>
        </p:txBody>
      </p:sp>
      <p:sp>
        <p:nvSpPr>
          <p:cNvPr id="25" name="TextBox 24">
            <a:extLst>
              <a:ext uri="{FF2B5EF4-FFF2-40B4-BE49-F238E27FC236}">
                <a16:creationId xmlns:a16="http://schemas.microsoft.com/office/drawing/2014/main" id="{B69A08D1-9BCE-56DE-DCA8-9D20DB2FE7E6}"/>
              </a:ext>
            </a:extLst>
          </p:cNvPr>
          <p:cNvSpPr txBox="1"/>
          <p:nvPr/>
        </p:nvSpPr>
        <p:spPr>
          <a:xfrm>
            <a:off x="1843789" y="2233534"/>
            <a:ext cx="6931718" cy="646331"/>
          </a:xfrm>
          <a:prstGeom prst="rect">
            <a:avLst/>
          </a:prstGeom>
          <a:noFill/>
        </p:spPr>
        <p:txBody>
          <a:bodyPr wrap="square" rtlCol="0">
            <a:spAutoFit/>
          </a:bodyPr>
          <a:lstStyle/>
          <a:p>
            <a:r>
              <a:rPr lang="en-IN" sz="3600" dirty="0">
                <a:solidFill>
                  <a:schemeClr val="bg1"/>
                </a:solidFill>
              </a:rPr>
              <a:t>🔹Symmetric Key Cryptography</a:t>
            </a:r>
          </a:p>
        </p:txBody>
      </p:sp>
      <p:sp>
        <p:nvSpPr>
          <p:cNvPr id="31" name="TextBox 30">
            <a:extLst>
              <a:ext uri="{FF2B5EF4-FFF2-40B4-BE49-F238E27FC236}">
                <a16:creationId xmlns:a16="http://schemas.microsoft.com/office/drawing/2014/main" id="{D9822868-447D-4DCE-FEBF-D53C81EBFB17}"/>
              </a:ext>
            </a:extLst>
          </p:cNvPr>
          <p:cNvSpPr txBox="1"/>
          <p:nvPr/>
        </p:nvSpPr>
        <p:spPr>
          <a:xfrm>
            <a:off x="1704398" y="3675260"/>
            <a:ext cx="7540565" cy="646331"/>
          </a:xfrm>
          <a:prstGeom prst="rect">
            <a:avLst/>
          </a:prstGeom>
          <a:noFill/>
        </p:spPr>
        <p:txBody>
          <a:bodyPr wrap="square" rtlCol="0">
            <a:spAutoFit/>
          </a:bodyPr>
          <a:lstStyle/>
          <a:p>
            <a:r>
              <a:rPr lang="en-IN" sz="3600" dirty="0">
                <a:solidFill>
                  <a:schemeClr val="bg1"/>
                </a:solidFill>
              </a:rPr>
              <a:t>🔹Asymmetric Key Cryptography</a:t>
            </a:r>
          </a:p>
        </p:txBody>
      </p:sp>
      <p:sp>
        <p:nvSpPr>
          <p:cNvPr id="32" name="TextBox 31">
            <a:extLst>
              <a:ext uri="{FF2B5EF4-FFF2-40B4-BE49-F238E27FC236}">
                <a16:creationId xmlns:a16="http://schemas.microsoft.com/office/drawing/2014/main" id="{37753615-FAA4-58ED-4670-2FC4722D2E22}"/>
              </a:ext>
            </a:extLst>
          </p:cNvPr>
          <p:cNvSpPr txBox="1"/>
          <p:nvPr/>
        </p:nvSpPr>
        <p:spPr>
          <a:xfrm>
            <a:off x="1704398" y="5155605"/>
            <a:ext cx="6931718" cy="646331"/>
          </a:xfrm>
          <a:prstGeom prst="rect">
            <a:avLst/>
          </a:prstGeom>
          <a:noFill/>
        </p:spPr>
        <p:txBody>
          <a:bodyPr wrap="square" rtlCol="0">
            <a:spAutoFit/>
          </a:bodyPr>
          <a:lstStyle/>
          <a:p>
            <a:r>
              <a:rPr lang="en-IN" sz="3600" dirty="0">
                <a:solidFill>
                  <a:schemeClr val="bg1"/>
                </a:solidFill>
              </a:rPr>
              <a:t>🔹Hybrid Cryptography</a:t>
            </a:r>
          </a:p>
        </p:txBody>
      </p:sp>
      <p:sp>
        <p:nvSpPr>
          <p:cNvPr id="33" name="TextBox 32">
            <a:extLst>
              <a:ext uri="{FF2B5EF4-FFF2-40B4-BE49-F238E27FC236}">
                <a16:creationId xmlns:a16="http://schemas.microsoft.com/office/drawing/2014/main" id="{CBDA6D12-1D81-7A29-CE3C-FCA60B3754BA}"/>
              </a:ext>
            </a:extLst>
          </p:cNvPr>
          <p:cNvSpPr txBox="1"/>
          <p:nvPr/>
        </p:nvSpPr>
        <p:spPr>
          <a:xfrm>
            <a:off x="1743360" y="6555417"/>
            <a:ext cx="6931718" cy="646331"/>
          </a:xfrm>
          <a:prstGeom prst="rect">
            <a:avLst/>
          </a:prstGeom>
          <a:noFill/>
        </p:spPr>
        <p:txBody>
          <a:bodyPr wrap="square" rtlCol="0">
            <a:spAutoFit/>
          </a:bodyPr>
          <a:lstStyle/>
          <a:p>
            <a:r>
              <a:rPr lang="en-IN" sz="3600" dirty="0">
                <a:solidFill>
                  <a:schemeClr val="bg1"/>
                </a:solidFill>
              </a:rPr>
              <a:t>🔹 Steganography  </a:t>
            </a:r>
          </a:p>
        </p:txBody>
      </p:sp>
      <p:sp>
        <p:nvSpPr>
          <p:cNvPr id="34" name="TextBox 33">
            <a:extLst>
              <a:ext uri="{FF2B5EF4-FFF2-40B4-BE49-F238E27FC236}">
                <a16:creationId xmlns:a16="http://schemas.microsoft.com/office/drawing/2014/main" id="{AFD762D3-BBF4-9348-DE09-AB08D3FBC385}"/>
              </a:ext>
            </a:extLst>
          </p:cNvPr>
          <p:cNvSpPr txBox="1"/>
          <p:nvPr/>
        </p:nvSpPr>
        <p:spPr>
          <a:xfrm>
            <a:off x="1704398" y="7955229"/>
            <a:ext cx="6931718" cy="1200329"/>
          </a:xfrm>
          <a:prstGeom prst="rect">
            <a:avLst/>
          </a:prstGeom>
          <a:noFill/>
        </p:spPr>
        <p:txBody>
          <a:bodyPr wrap="square" rtlCol="0">
            <a:spAutoFit/>
          </a:bodyPr>
          <a:lstStyle/>
          <a:p>
            <a:r>
              <a:rPr lang="en-IN" sz="3600" dirty="0">
                <a:solidFill>
                  <a:schemeClr val="bg1"/>
                </a:solidFill>
              </a:rPr>
              <a:t>🔹Quantum Cryptography</a:t>
            </a:r>
          </a:p>
          <a:p>
            <a:endParaRPr lang="en-IN" sz="36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4"/>
        <p:cNvGrpSpPr/>
        <p:nvPr/>
      </p:nvGrpSpPr>
      <p:grpSpPr>
        <a:xfrm>
          <a:off x="0" y="0"/>
          <a:ext cx="0" cy="0"/>
          <a:chOff x="0" y="0"/>
          <a:chExt cx="0" cy="0"/>
        </a:xfrm>
      </p:grpSpPr>
      <p:pic>
        <p:nvPicPr>
          <p:cNvPr id="235" name="Google Shape;235;p17"/>
          <p:cNvPicPr preferRelativeResize="0"/>
          <p:nvPr/>
        </p:nvPicPr>
        <p:blipFill>
          <a:blip r:embed="rId3">
            <a:alphaModFix/>
          </a:blip>
          <a:stretch>
            <a:fillRect/>
          </a:stretch>
        </p:blipFill>
        <p:spPr>
          <a:xfrm>
            <a:off x="11029948" y="-5547580"/>
            <a:ext cx="16229500" cy="17465600"/>
          </a:xfrm>
          <a:prstGeom prst="rect">
            <a:avLst/>
          </a:prstGeom>
          <a:noFill/>
          <a:ln>
            <a:noFill/>
          </a:ln>
        </p:spPr>
      </p:pic>
      <p:cxnSp>
        <p:nvCxnSpPr>
          <p:cNvPr id="244" name="Google Shape;244;p17"/>
          <p:cNvCxnSpPr/>
          <p:nvPr/>
        </p:nvCxnSpPr>
        <p:spPr>
          <a:xfrm>
            <a:off x="765721" y="0"/>
            <a:ext cx="0" cy="10287000"/>
          </a:xfrm>
          <a:prstGeom prst="straightConnector1">
            <a:avLst/>
          </a:prstGeom>
          <a:noFill/>
          <a:ln w="38100" cap="flat" cmpd="sng">
            <a:solidFill>
              <a:srgbClr val="FFFFFF"/>
            </a:solidFill>
            <a:prstDash val="solid"/>
            <a:round/>
            <a:headEnd type="none" w="sm" len="sm"/>
            <a:tailEnd type="none" w="sm" len="sm"/>
          </a:ln>
        </p:spPr>
      </p:cxnSp>
      <p:sp>
        <p:nvSpPr>
          <p:cNvPr id="2" name="TextBox 1">
            <a:extLst>
              <a:ext uri="{FF2B5EF4-FFF2-40B4-BE49-F238E27FC236}">
                <a16:creationId xmlns:a16="http://schemas.microsoft.com/office/drawing/2014/main" id="{3A9BBA7F-EA36-0FD8-FC89-9E85C9F190F1}"/>
              </a:ext>
            </a:extLst>
          </p:cNvPr>
          <p:cNvSpPr txBox="1"/>
          <p:nvPr/>
        </p:nvSpPr>
        <p:spPr>
          <a:xfrm>
            <a:off x="942976" y="214313"/>
            <a:ext cx="10815637" cy="1015663"/>
          </a:xfrm>
          <a:prstGeom prst="rect">
            <a:avLst/>
          </a:prstGeom>
          <a:noFill/>
        </p:spPr>
        <p:txBody>
          <a:bodyPr wrap="square" rtlCol="0">
            <a:spAutoFit/>
          </a:bodyPr>
          <a:lstStyle/>
          <a:p>
            <a:r>
              <a:rPr lang="en-US" sz="6000" dirty="0">
                <a:solidFill>
                  <a:schemeClr val="bg1"/>
                </a:solidFill>
                <a:latin typeface="Bahnschrift SemiBold" panose="020B0502040204020203" pitchFamily="34" charset="0"/>
              </a:rPr>
              <a:t>S</a:t>
            </a:r>
            <a:r>
              <a:rPr lang="en-IN" sz="6000" b="0" i="0" dirty="0" err="1">
                <a:solidFill>
                  <a:srgbClr val="F0F6FC"/>
                </a:solidFill>
                <a:effectLst/>
                <a:latin typeface="Bahnschrift SemiBold" panose="020B0502040204020203" pitchFamily="34" charset="0"/>
              </a:rPr>
              <a:t>ymmetric</a:t>
            </a:r>
            <a:r>
              <a:rPr lang="en-IN" sz="6000" b="0" i="0" dirty="0">
                <a:solidFill>
                  <a:srgbClr val="F0F6FC"/>
                </a:solidFill>
                <a:effectLst/>
                <a:latin typeface="Bahnschrift SemiBold" panose="020B0502040204020203" pitchFamily="34" charset="0"/>
              </a:rPr>
              <a:t> - key </a:t>
            </a:r>
            <a:r>
              <a:rPr lang="en-IN" sz="6000" dirty="0">
                <a:solidFill>
                  <a:srgbClr val="F0F6FC"/>
                </a:solidFill>
                <a:latin typeface="Bahnschrift SemiBold" panose="020B0502040204020203" pitchFamily="34" charset="0"/>
              </a:rPr>
              <a:t>C</a:t>
            </a:r>
            <a:r>
              <a:rPr lang="en-IN" sz="6000" b="0" i="0" dirty="0">
                <a:solidFill>
                  <a:srgbClr val="F0F6FC"/>
                </a:solidFill>
                <a:effectLst/>
                <a:latin typeface="Bahnschrift SemiBold" panose="020B0502040204020203" pitchFamily="34" charset="0"/>
              </a:rPr>
              <a:t>ryptography</a:t>
            </a:r>
            <a:endParaRPr lang="en-IN" sz="6000" dirty="0">
              <a:solidFill>
                <a:schemeClr val="bg1"/>
              </a:solidFill>
              <a:latin typeface="Bahnschrift SemiBold" panose="020B0502040204020203" pitchFamily="34" charset="0"/>
            </a:endParaRPr>
          </a:p>
        </p:txBody>
      </p:sp>
      <p:sp>
        <p:nvSpPr>
          <p:cNvPr id="3" name="TextBox 2">
            <a:extLst>
              <a:ext uri="{FF2B5EF4-FFF2-40B4-BE49-F238E27FC236}">
                <a16:creationId xmlns:a16="http://schemas.microsoft.com/office/drawing/2014/main" id="{6DA2D864-82D3-7E98-2EAA-C9EA9C9E811A}"/>
              </a:ext>
            </a:extLst>
          </p:cNvPr>
          <p:cNvSpPr txBox="1"/>
          <p:nvPr/>
        </p:nvSpPr>
        <p:spPr>
          <a:xfrm>
            <a:off x="1714500" y="1800225"/>
            <a:ext cx="10658475" cy="1384995"/>
          </a:xfrm>
          <a:prstGeom prst="rect">
            <a:avLst/>
          </a:prstGeom>
          <a:noFill/>
        </p:spPr>
        <p:txBody>
          <a:bodyPr wrap="square" rtlCol="0">
            <a:spAutoFit/>
          </a:bodyPr>
          <a:lstStyle/>
          <a:p>
            <a:r>
              <a:rPr lang="en-IN" sz="2800" dirty="0">
                <a:solidFill>
                  <a:schemeClr val="bg1"/>
                </a:solidFill>
              </a:rPr>
              <a:t>🔹 </a:t>
            </a:r>
            <a:r>
              <a:rPr lang="en-US" sz="2800" b="1" dirty="0">
                <a:solidFill>
                  <a:schemeClr val="bg1"/>
                </a:solidFill>
              </a:rPr>
              <a:t>Symmetric cryptography</a:t>
            </a:r>
            <a:r>
              <a:rPr lang="en-US" sz="2800" dirty="0">
                <a:solidFill>
                  <a:schemeClr val="bg1"/>
                </a:solidFill>
              </a:rPr>
              <a:t> (or </a:t>
            </a:r>
            <a:r>
              <a:rPr lang="en-US" sz="2800" b="1" dirty="0">
                <a:solidFill>
                  <a:schemeClr val="bg1"/>
                </a:solidFill>
              </a:rPr>
              <a:t>secret key cryptography</a:t>
            </a:r>
            <a:r>
              <a:rPr lang="en-US" sz="2800" dirty="0">
                <a:solidFill>
                  <a:schemeClr val="bg1"/>
                </a:solidFill>
              </a:rPr>
              <a:t>) is an encryption method where the </a:t>
            </a:r>
            <a:r>
              <a:rPr lang="en-US" sz="2800" b="1" u="sng" dirty="0">
                <a:solidFill>
                  <a:schemeClr val="bg1"/>
                </a:solidFill>
              </a:rPr>
              <a:t>same key</a:t>
            </a:r>
            <a:r>
              <a:rPr lang="en-US" sz="2800" u="sng" dirty="0">
                <a:solidFill>
                  <a:schemeClr val="bg1"/>
                </a:solidFill>
              </a:rPr>
              <a:t> </a:t>
            </a:r>
            <a:r>
              <a:rPr lang="en-US" sz="2800" dirty="0">
                <a:solidFill>
                  <a:schemeClr val="bg1"/>
                </a:solidFill>
              </a:rPr>
              <a:t>is used for both encryption and decryption. </a:t>
            </a:r>
            <a:endParaRPr lang="en-IN" sz="2800" dirty="0">
              <a:solidFill>
                <a:schemeClr val="bg1"/>
              </a:solidFill>
            </a:endParaRPr>
          </a:p>
        </p:txBody>
      </p:sp>
      <p:sp>
        <p:nvSpPr>
          <p:cNvPr id="4" name="TextBox 3">
            <a:extLst>
              <a:ext uri="{FF2B5EF4-FFF2-40B4-BE49-F238E27FC236}">
                <a16:creationId xmlns:a16="http://schemas.microsoft.com/office/drawing/2014/main" id="{4AD43CB2-4A6D-5007-6174-F02218E16E37}"/>
              </a:ext>
            </a:extLst>
          </p:cNvPr>
          <p:cNvSpPr txBox="1"/>
          <p:nvPr/>
        </p:nvSpPr>
        <p:spPr>
          <a:xfrm>
            <a:off x="942976" y="3429000"/>
            <a:ext cx="14158910" cy="3477875"/>
          </a:xfrm>
          <a:prstGeom prst="rect">
            <a:avLst/>
          </a:prstGeom>
          <a:noFill/>
        </p:spPr>
        <p:txBody>
          <a:bodyPr wrap="square" rtlCol="0">
            <a:spAutoFit/>
          </a:bodyPr>
          <a:lstStyle/>
          <a:p>
            <a:pPr>
              <a:buNone/>
            </a:pPr>
            <a:r>
              <a:rPr lang="en-IN" sz="3600" b="1" u="sng" dirty="0">
                <a:solidFill>
                  <a:schemeClr val="bg1"/>
                </a:solidFill>
                <a:latin typeface="+mj-lt"/>
              </a:rPr>
              <a:t>Pros:</a:t>
            </a:r>
          </a:p>
          <a:p>
            <a:pPr>
              <a:buNone/>
            </a:pPr>
            <a:endParaRPr lang="en-IN" sz="1600" b="1" u="sng" strike="sngStrike" dirty="0">
              <a:solidFill>
                <a:schemeClr val="bg1"/>
              </a:solidFill>
              <a:latin typeface="+mj-lt"/>
            </a:endParaRPr>
          </a:p>
          <a:p>
            <a:r>
              <a:rPr lang="en-IN" sz="3200" b="1" spc="-150" dirty="0">
                <a:solidFill>
                  <a:schemeClr val="bg1"/>
                </a:solidFill>
              </a:rPr>
              <a:t>Fast and Efficient</a:t>
            </a:r>
            <a:r>
              <a:rPr lang="en-IN" sz="3200" spc="-150" dirty="0">
                <a:solidFill>
                  <a:schemeClr val="bg1"/>
                </a:solidFill>
              </a:rPr>
              <a:t> </a:t>
            </a:r>
            <a:r>
              <a:rPr lang="en-IN" sz="3200" dirty="0">
                <a:solidFill>
                  <a:schemeClr val="bg1"/>
                </a:solidFill>
              </a:rPr>
              <a:t>:- </a:t>
            </a:r>
            <a:r>
              <a:rPr lang="en-IN" sz="3200" spc="-150" dirty="0">
                <a:solidFill>
                  <a:schemeClr val="bg1"/>
                </a:solidFill>
              </a:rPr>
              <a:t>Requires less computational power compared to asymmetric   cryptography</a:t>
            </a:r>
            <a:r>
              <a:rPr lang="en-IN" sz="3200" dirty="0">
                <a:solidFill>
                  <a:schemeClr val="bg1"/>
                </a:solidFill>
              </a:rPr>
              <a:t>.</a:t>
            </a:r>
          </a:p>
          <a:p>
            <a:r>
              <a:rPr lang="en-IN" sz="3200" b="1" spc="-150" dirty="0">
                <a:solidFill>
                  <a:schemeClr val="bg1"/>
                </a:solidFill>
              </a:rPr>
              <a:t>Ideal for Bulk Data Encryption</a:t>
            </a:r>
            <a:r>
              <a:rPr lang="en-IN" sz="3200" spc="-150" dirty="0">
                <a:solidFill>
                  <a:schemeClr val="bg1"/>
                </a:solidFill>
              </a:rPr>
              <a:t> </a:t>
            </a:r>
            <a:r>
              <a:rPr lang="en-IN" sz="3200" dirty="0">
                <a:solidFill>
                  <a:schemeClr val="bg1"/>
                </a:solidFill>
              </a:rPr>
              <a:t>:- </a:t>
            </a:r>
            <a:r>
              <a:rPr lang="en-IN" sz="3200" spc="-150" dirty="0">
                <a:solidFill>
                  <a:schemeClr val="bg1"/>
                </a:solidFill>
              </a:rPr>
              <a:t>Used in encrypting large amounts of data, such as   in  VPNs and databases</a:t>
            </a:r>
            <a:r>
              <a:rPr lang="en-IN" sz="3200" dirty="0">
                <a:solidFill>
                  <a:schemeClr val="bg1"/>
                </a:solidFill>
              </a:rPr>
              <a:t>.</a:t>
            </a:r>
          </a:p>
          <a:p>
            <a:pPr>
              <a:buFont typeface="Arial" panose="020B0604020202020204" pitchFamily="34" charset="0"/>
              <a:buChar char="•"/>
            </a:pPr>
            <a:r>
              <a:rPr lang="en-IN" sz="3200" b="1" spc="-150" dirty="0">
                <a:solidFill>
                  <a:schemeClr val="bg1"/>
                </a:solidFill>
              </a:rPr>
              <a:t>Simple Implementation</a:t>
            </a:r>
            <a:r>
              <a:rPr lang="en-IN" sz="3200" spc="-150" dirty="0">
                <a:solidFill>
                  <a:schemeClr val="bg1"/>
                </a:solidFill>
              </a:rPr>
              <a:t> </a:t>
            </a:r>
            <a:r>
              <a:rPr lang="en-IN" sz="3200" dirty="0">
                <a:solidFill>
                  <a:schemeClr val="bg1"/>
                </a:solidFill>
              </a:rPr>
              <a:t>:-</a:t>
            </a:r>
            <a:r>
              <a:rPr lang="en-IN" sz="3200" spc="-150" dirty="0">
                <a:solidFill>
                  <a:schemeClr val="bg1"/>
                </a:solidFill>
              </a:rPr>
              <a:t> Easier to implement compared to asymmetric encryption</a:t>
            </a:r>
          </a:p>
        </p:txBody>
      </p:sp>
      <p:sp>
        <p:nvSpPr>
          <p:cNvPr id="5" name="TextBox 4">
            <a:extLst>
              <a:ext uri="{FF2B5EF4-FFF2-40B4-BE49-F238E27FC236}">
                <a16:creationId xmlns:a16="http://schemas.microsoft.com/office/drawing/2014/main" id="{3C945588-C1C5-6427-5A72-CA0B20B02C27}"/>
              </a:ext>
            </a:extLst>
          </p:cNvPr>
          <p:cNvSpPr txBox="1"/>
          <p:nvPr/>
        </p:nvSpPr>
        <p:spPr>
          <a:xfrm>
            <a:off x="942976" y="6673534"/>
            <a:ext cx="14158910" cy="3293209"/>
          </a:xfrm>
          <a:prstGeom prst="rect">
            <a:avLst/>
          </a:prstGeom>
          <a:noFill/>
        </p:spPr>
        <p:txBody>
          <a:bodyPr wrap="square" rtlCol="0">
            <a:spAutoFit/>
          </a:bodyPr>
          <a:lstStyle/>
          <a:p>
            <a:pPr>
              <a:buNone/>
            </a:pPr>
            <a:r>
              <a:rPr lang="en-US" sz="3600" b="1" u="sng" dirty="0">
                <a:solidFill>
                  <a:schemeClr val="bg1"/>
                </a:solidFill>
              </a:rPr>
              <a:t>Cons:</a:t>
            </a:r>
          </a:p>
          <a:p>
            <a:pPr>
              <a:buNone/>
            </a:pPr>
            <a:endParaRPr lang="en-US" sz="1200" b="1" u="sng" dirty="0">
              <a:solidFill>
                <a:schemeClr val="bg1"/>
              </a:solidFill>
            </a:endParaRPr>
          </a:p>
          <a:p>
            <a:pPr>
              <a:buFont typeface="Arial" panose="020B0604020202020204" pitchFamily="34" charset="0"/>
              <a:buChar char="•"/>
            </a:pPr>
            <a:r>
              <a:rPr lang="en-US" sz="3200" b="1" dirty="0">
                <a:solidFill>
                  <a:schemeClr val="bg1"/>
                </a:solidFill>
              </a:rPr>
              <a:t>Key Exchange Problem</a:t>
            </a:r>
            <a:r>
              <a:rPr lang="en-US" sz="3200" dirty="0">
                <a:solidFill>
                  <a:schemeClr val="bg1"/>
                </a:solidFill>
              </a:rPr>
              <a:t> </a:t>
            </a:r>
            <a:r>
              <a:rPr lang="en-US" sz="4000" dirty="0">
                <a:solidFill>
                  <a:schemeClr val="bg1"/>
                </a:solidFill>
              </a:rPr>
              <a:t>:- </a:t>
            </a:r>
            <a:r>
              <a:rPr lang="en-US" sz="3200" spc="-150" dirty="0">
                <a:solidFill>
                  <a:schemeClr val="bg1"/>
                </a:solidFill>
              </a:rPr>
              <a:t>Requires a </a:t>
            </a:r>
            <a:r>
              <a:rPr lang="en-US" sz="3200" b="1" spc="-150" dirty="0">
                <a:solidFill>
                  <a:schemeClr val="bg1"/>
                </a:solidFill>
              </a:rPr>
              <a:t>secure</a:t>
            </a:r>
            <a:r>
              <a:rPr lang="en-US" sz="3200" spc="-150" dirty="0">
                <a:solidFill>
                  <a:schemeClr val="bg1"/>
                </a:solidFill>
              </a:rPr>
              <a:t> way to share the secret key, which can be a risk</a:t>
            </a:r>
            <a:r>
              <a:rPr lang="en-US" sz="4000" spc="-150" dirty="0">
                <a:solidFill>
                  <a:schemeClr val="bg1"/>
                </a:solidFill>
              </a:rPr>
              <a:t>.</a:t>
            </a:r>
          </a:p>
          <a:p>
            <a:pPr>
              <a:buFont typeface="Arial" panose="020B0604020202020204" pitchFamily="34" charset="0"/>
              <a:buChar char="•"/>
            </a:pPr>
            <a:r>
              <a:rPr lang="en-US" sz="3200" b="1" dirty="0">
                <a:solidFill>
                  <a:schemeClr val="bg1"/>
                </a:solidFill>
              </a:rPr>
              <a:t>Scalability Issues</a:t>
            </a:r>
            <a:r>
              <a:rPr lang="en-US" sz="3200" dirty="0">
                <a:solidFill>
                  <a:schemeClr val="bg1"/>
                </a:solidFill>
              </a:rPr>
              <a:t> </a:t>
            </a:r>
            <a:r>
              <a:rPr lang="en-US" sz="4000" dirty="0">
                <a:solidFill>
                  <a:schemeClr val="bg1"/>
                </a:solidFill>
              </a:rPr>
              <a:t>:- </a:t>
            </a:r>
            <a:r>
              <a:rPr lang="en-US" sz="3200" spc="-150" dirty="0">
                <a:solidFill>
                  <a:schemeClr val="bg1"/>
                </a:solidFill>
              </a:rPr>
              <a:t>Not practical for large networks, as each pair of users needs a unique key.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F4C297E2-DF3C-5206-A95C-1542A3A8E1C0}"/>
            </a:ext>
          </a:extLst>
        </p:cNvPr>
        <p:cNvGrpSpPr/>
        <p:nvPr/>
      </p:nvGrpSpPr>
      <p:grpSpPr>
        <a:xfrm>
          <a:off x="0" y="0"/>
          <a:ext cx="0" cy="0"/>
          <a:chOff x="0" y="0"/>
          <a:chExt cx="0" cy="0"/>
        </a:xfrm>
      </p:grpSpPr>
      <p:pic>
        <p:nvPicPr>
          <p:cNvPr id="235" name="Google Shape;235;p17">
            <a:extLst>
              <a:ext uri="{FF2B5EF4-FFF2-40B4-BE49-F238E27FC236}">
                <a16:creationId xmlns:a16="http://schemas.microsoft.com/office/drawing/2014/main" id="{3232F478-85A1-224E-57D0-38B304A507B5}"/>
              </a:ext>
            </a:extLst>
          </p:cNvPr>
          <p:cNvPicPr preferRelativeResize="0"/>
          <p:nvPr/>
        </p:nvPicPr>
        <p:blipFill>
          <a:blip r:embed="rId3">
            <a:alphaModFix/>
          </a:blip>
          <a:stretch>
            <a:fillRect/>
          </a:stretch>
        </p:blipFill>
        <p:spPr>
          <a:xfrm>
            <a:off x="10558462" y="-6177050"/>
            <a:ext cx="16229500" cy="17465600"/>
          </a:xfrm>
          <a:prstGeom prst="rect">
            <a:avLst/>
          </a:prstGeom>
          <a:noFill/>
          <a:ln>
            <a:noFill/>
          </a:ln>
        </p:spPr>
      </p:pic>
      <p:cxnSp>
        <p:nvCxnSpPr>
          <p:cNvPr id="244" name="Google Shape;244;p17">
            <a:extLst>
              <a:ext uri="{FF2B5EF4-FFF2-40B4-BE49-F238E27FC236}">
                <a16:creationId xmlns:a16="http://schemas.microsoft.com/office/drawing/2014/main" id="{94830D66-F988-AB17-0462-D68A6297FA09}"/>
              </a:ext>
            </a:extLst>
          </p:cNvPr>
          <p:cNvCxnSpPr/>
          <p:nvPr/>
        </p:nvCxnSpPr>
        <p:spPr>
          <a:xfrm>
            <a:off x="765721" y="0"/>
            <a:ext cx="0" cy="10287000"/>
          </a:xfrm>
          <a:prstGeom prst="straightConnector1">
            <a:avLst/>
          </a:prstGeom>
          <a:noFill/>
          <a:ln w="38100" cap="flat" cmpd="sng">
            <a:solidFill>
              <a:srgbClr val="FFFFFF"/>
            </a:solidFill>
            <a:prstDash val="solid"/>
            <a:round/>
            <a:headEnd type="none" w="sm" len="sm"/>
            <a:tailEnd type="none" w="sm" len="sm"/>
          </a:ln>
        </p:spPr>
      </p:cxnSp>
      <p:sp>
        <p:nvSpPr>
          <p:cNvPr id="2" name="TextBox 1">
            <a:extLst>
              <a:ext uri="{FF2B5EF4-FFF2-40B4-BE49-F238E27FC236}">
                <a16:creationId xmlns:a16="http://schemas.microsoft.com/office/drawing/2014/main" id="{AB83ACF0-5298-A10A-A289-2640BCB079D0}"/>
              </a:ext>
            </a:extLst>
          </p:cNvPr>
          <p:cNvSpPr txBox="1"/>
          <p:nvPr/>
        </p:nvSpPr>
        <p:spPr>
          <a:xfrm>
            <a:off x="942976" y="214313"/>
            <a:ext cx="10815637" cy="1015663"/>
          </a:xfrm>
          <a:prstGeom prst="rect">
            <a:avLst/>
          </a:prstGeom>
          <a:noFill/>
        </p:spPr>
        <p:txBody>
          <a:bodyPr wrap="square" rtlCol="0">
            <a:spAutoFit/>
          </a:bodyPr>
          <a:lstStyle/>
          <a:p>
            <a:r>
              <a:rPr lang="en-US" sz="6000" b="0" i="0" dirty="0">
                <a:solidFill>
                  <a:schemeClr val="bg1"/>
                </a:solidFill>
                <a:effectLst/>
                <a:latin typeface="Bahnschrift SemiBold" panose="020B0502040204020203" pitchFamily="34" charset="0"/>
              </a:rPr>
              <a:t>As</a:t>
            </a:r>
            <a:r>
              <a:rPr lang="en-IN" sz="6000" b="0" i="0" dirty="0" err="1">
                <a:solidFill>
                  <a:srgbClr val="F0F6FC"/>
                </a:solidFill>
                <a:effectLst/>
                <a:latin typeface="Bahnschrift SemiBold" panose="020B0502040204020203" pitchFamily="34" charset="0"/>
              </a:rPr>
              <a:t>ymmetric</a:t>
            </a:r>
            <a:r>
              <a:rPr lang="en-IN" sz="6000" b="0" i="0" dirty="0">
                <a:solidFill>
                  <a:srgbClr val="F0F6FC"/>
                </a:solidFill>
                <a:effectLst/>
                <a:latin typeface="Bahnschrift SemiBold" panose="020B0502040204020203" pitchFamily="34" charset="0"/>
              </a:rPr>
              <a:t>-key cryptography</a:t>
            </a:r>
            <a:endParaRPr lang="en-IN" sz="6000" dirty="0">
              <a:solidFill>
                <a:schemeClr val="bg1"/>
              </a:solidFill>
              <a:latin typeface="Bahnschrift SemiBold" panose="020B0502040204020203" pitchFamily="34" charset="0"/>
            </a:endParaRPr>
          </a:p>
        </p:txBody>
      </p:sp>
      <p:sp>
        <p:nvSpPr>
          <p:cNvPr id="3" name="TextBox 2">
            <a:extLst>
              <a:ext uri="{FF2B5EF4-FFF2-40B4-BE49-F238E27FC236}">
                <a16:creationId xmlns:a16="http://schemas.microsoft.com/office/drawing/2014/main" id="{6D2A5CB3-488E-928F-F00E-6173E9DA2D74}"/>
              </a:ext>
            </a:extLst>
          </p:cNvPr>
          <p:cNvSpPr txBox="1"/>
          <p:nvPr/>
        </p:nvSpPr>
        <p:spPr>
          <a:xfrm>
            <a:off x="1714500" y="1800225"/>
            <a:ext cx="10658475" cy="1384995"/>
          </a:xfrm>
          <a:prstGeom prst="rect">
            <a:avLst/>
          </a:prstGeom>
          <a:noFill/>
        </p:spPr>
        <p:txBody>
          <a:bodyPr wrap="square" rtlCol="0">
            <a:spAutoFit/>
          </a:bodyPr>
          <a:lstStyle/>
          <a:p>
            <a:r>
              <a:rPr lang="en-IN" sz="2800" dirty="0">
                <a:solidFill>
                  <a:schemeClr val="bg1"/>
                </a:solidFill>
              </a:rPr>
              <a:t>🔹 </a:t>
            </a:r>
            <a:r>
              <a:rPr lang="en-US" sz="2800" b="1" dirty="0">
                <a:solidFill>
                  <a:schemeClr val="bg1"/>
                </a:solidFill>
              </a:rPr>
              <a:t>Asymmetric cryptography</a:t>
            </a:r>
            <a:r>
              <a:rPr lang="en-US" sz="2800" dirty="0">
                <a:solidFill>
                  <a:schemeClr val="bg1"/>
                </a:solidFill>
              </a:rPr>
              <a:t> ( </a:t>
            </a:r>
            <a:r>
              <a:rPr lang="en-US" sz="2800" b="1" dirty="0">
                <a:solidFill>
                  <a:schemeClr val="bg1"/>
                </a:solidFill>
              </a:rPr>
              <a:t>public-key cryptography</a:t>
            </a:r>
            <a:r>
              <a:rPr lang="en-US" sz="2800" dirty="0">
                <a:solidFill>
                  <a:schemeClr val="bg1"/>
                </a:solidFill>
              </a:rPr>
              <a:t>) is an encryption method that uses </a:t>
            </a:r>
            <a:r>
              <a:rPr lang="en-US" sz="2800" b="1" dirty="0">
                <a:solidFill>
                  <a:schemeClr val="bg1"/>
                </a:solidFill>
              </a:rPr>
              <a:t>two keys</a:t>
            </a:r>
            <a:r>
              <a:rPr lang="en-US" sz="2800" dirty="0">
                <a:solidFill>
                  <a:schemeClr val="bg1"/>
                </a:solidFill>
              </a:rPr>
              <a:t>: a </a:t>
            </a:r>
            <a:r>
              <a:rPr lang="en-US" sz="2800" b="1" u="sng" dirty="0">
                <a:solidFill>
                  <a:schemeClr val="bg1"/>
                </a:solidFill>
              </a:rPr>
              <a:t>public key</a:t>
            </a:r>
            <a:r>
              <a:rPr lang="en-US" sz="2800" u="sng" dirty="0">
                <a:solidFill>
                  <a:schemeClr val="bg1"/>
                </a:solidFill>
              </a:rPr>
              <a:t> </a:t>
            </a:r>
            <a:r>
              <a:rPr lang="en-US" sz="2800" dirty="0">
                <a:solidFill>
                  <a:schemeClr val="bg1"/>
                </a:solidFill>
              </a:rPr>
              <a:t>for encryption and a </a:t>
            </a:r>
            <a:r>
              <a:rPr lang="en-US" sz="2800" b="1" u="sng" dirty="0">
                <a:solidFill>
                  <a:schemeClr val="bg1"/>
                </a:solidFill>
              </a:rPr>
              <a:t>private key</a:t>
            </a:r>
            <a:r>
              <a:rPr lang="en-US" sz="2800" u="sng" dirty="0">
                <a:solidFill>
                  <a:schemeClr val="bg1"/>
                </a:solidFill>
              </a:rPr>
              <a:t> </a:t>
            </a:r>
            <a:r>
              <a:rPr lang="en-US" sz="2800" dirty="0">
                <a:solidFill>
                  <a:schemeClr val="bg1"/>
                </a:solidFill>
              </a:rPr>
              <a:t>for decryption.</a:t>
            </a:r>
            <a:endParaRPr lang="en-IN" sz="2800" dirty="0">
              <a:solidFill>
                <a:schemeClr val="bg1"/>
              </a:solidFill>
            </a:endParaRPr>
          </a:p>
        </p:txBody>
      </p:sp>
      <p:sp>
        <p:nvSpPr>
          <p:cNvPr id="4" name="TextBox 3">
            <a:extLst>
              <a:ext uri="{FF2B5EF4-FFF2-40B4-BE49-F238E27FC236}">
                <a16:creationId xmlns:a16="http://schemas.microsoft.com/office/drawing/2014/main" id="{3E5C10C5-B55C-8B43-A1A0-D076216EFB89}"/>
              </a:ext>
            </a:extLst>
          </p:cNvPr>
          <p:cNvSpPr txBox="1"/>
          <p:nvPr/>
        </p:nvSpPr>
        <p:spPr>
          <a:xfrm>
            <a:off x="942976" y="3429000"/>
            <a:ext cx="14158910" cy="2923877"/>
          </a:xfrm>
          <a:prstGeom prst="rect">
            <a:avLst/>
          </a:prstGeom>
          <a:noFill/>
        </p:spPr>
        <p:txBody>
          <a:bodyPr wrap="square" rtlCol="0">
            <a:spAutoFit/>
          </a:bodyPr>
          <a:lstStyle/>
          <a:p>
            <a:pPr>
              <a:buNone/>
            </a:pPr>
            <a:r>
              <a:rPr lang="en-US" sz="3600" b="1" u="sng" dirty="0">
                <a:solidFill>
                  <a:schemeClr val="bg1"/>
                </a:solidFill>
              </a:rPr>
              <a:t>Pros:</a:t>
            </a:r>
          </a:p>
          <a:p>
            <a:pPr>
              <a:buNone/>
            </a:pPr>
            <a:endParaRPr lang="en-US" b="1" dirty="0">
              <a:solidFill>
                <a:schemeClr val="bg1"/>
              </a:solidFill>
            </a:endParaRPr>
          </a:p>
          <a:p>
            <a:pPr>
              <a:buFont typeface="Arial" panose="020B0604020202020204" pitchFamily="34" charset="0"/>
              <a:buChar char="•"/>
            </a:pPr>
            <a:r>
              <a:rPr lang="en-US" sz="3200" b="1" dirty="0">
                <a:solidFill>
                  <a:schemeClr val="bg1"/>
                </a:solidFill>
              </a:rPr>
              <a:t>Secure Key Exchange</a:t>
            </a:r>
            <a:r>
              <a:rPr lang="en-US" sz="3200" dirty="0">
                <a:solidFill>
                  <a:schemeClr val="bg1"/>
                </a:solidFill>
              </a:rPr>
              <a:t> </a:t>
            </a:r>
            <a:r>
              <a:rPr lang="en-US" sz="2800" dirty="0">
                <a:solidFill>
                  <a:schemeClr val="bg1"/>
                </a:solidFill>
              </a:rPr>
              <a:t>:- </a:t>
            </a:r>
            <a:r>
              <a:rPr lang="en-US" sz="3200" spc="-150" dirty="0">
                <a:solidFill>
                  <a:schemeClr val="bg1"/>
                </a:solidFill>
              </a:rPr>
              <a:t>No need to share the secret key beforehand; public key can be shared openly.</a:t>
            </a:r>
          </a:p>
          <a:p>
            <a:r>
              <a:rPr lang="en-US" sz="3200" b="1" dirty="0">
                <a:solidFill>
                  <a:schemeClr val="bg1"/>
                </a:solidFill>
              </a:rPr>
              <a:t>Digital Signatures</a:t>
            </a:r>
            <a:r>
              <a:rPr lang="en-US" sz="3200" dirty="0">
                <a:solidFill>
                  <a:schemeClr val="bg1"/>
                </a:solidFill>
              </a:rPr>
              <a:t> :- </a:t>
            </a:r>
            <a:r>
              <a:rPr lang="en-US" sz="3200" spc="-150" dirty="0">
                <a:solidFill>
                  <a:schemeClr val="bg1"/>
                </a:solidFill>
              </a:rPr>
              <a:t>Provides authentication, integrity, and non-repudiation</a:t>
            </a:r>
            <a:r>
              <a:rPr lang="en-US" sz="3200" dirty="0">
                <a:solidFill>
                  <a:schemeClr val="bg1"/>
                </a:solidFill>
              </a:rPr>
              <a:t>.</a:t>
            </a:r>
          </a:p>
          <a:p>
            <a:pPr>
              <a:buFont typeface="Arial" panose="020B0604020202020204" pitchFamily="34" charset="0"/>
              <a:buChar char="•"/>
            </a:pPr>
            <a:r>
              <a:rPr lang="en-US" sz="3200" b="1" dirty="0">
                <a:solidFill>
                  <a:schemeClr val="bg1"/>
                </a:solidFill>
              </a:rPr>
              <a:t>Privacy :-</a:t>
            </a:r>
            <a:r>
              <a:rPr lang="en-US" sz="3200" dirty="0">
                <a:solidFill>
                  <a:schemeClr val="bg1"/>
                </a:solidFill>
              </a:rPr>
              <a:t> </a:t>
            </a:r>
            <a:r>
              <a:rPr lang="en-US" sz="3200" spc="-150" dirty="0">
                <a:solidFill>
                  <a:schemeClr val="bg1"/>
                </a:solidFill>
              </a:rPr>
              <a:t>Only the intended recipient with the private key can decrypt the message.</a:t>
            </a:r>
          </a:p>
        </p:txBody>
      </p:sp>
      <p:sp>
        <p:nvSpPr>
          <p:cNvPr id="5" name="TextBox 4">
            <a:extLst>
              <a:ext uri="{FF2B5EF4-FFF2-40B4-BE49-F238E27FC236}">
                <a16:creationId xmlns:a16="http://schemas.microsoft.com/office/drawing/2014/main" id="{64EEE3AF-6BC3-D802-AF77-33530CDF602C}"/>
              </a:ext>
            </a:extLst>
          </p:cNvPr>
          <p:cNvSpPr txBox="1"/>
          <p:nvPr/>
        </p:nvSpPr>
        <p:spPr>
          <a:xfrm>
            <a:off x="2064545" y="6643686"/>
            <a:ext cx="14158910" cy="3816429"/>
          </a:xfrm>
          <a:prstGeom prst="rect">
            <a:avLst/>
          </a:prstGeom>
          <a:noFill/>
        </p:spPr>
        <p:txBody>
          <a:bodyPr wrap="square" rtlCol="0">
            <a:spAutoFit/>
          </a:bodyPr>
          <a:lstStyle/>
          <a:p>
            <a:pPr>
              <a:buNone/>
            </a:pPr>
            <a:r>
              <a:rPr lang="en-IN" sz="3600" b="1" u="sng" dirty="0">
                <a:solidFill>
                  <a:schemeClr val="bg1"/>
                </a:solidFill>
              </a:rPr>
              <a:t>Cons</a:t>
            </a:r>
            <a:r>
              <a:rPr lang="en-IN" sz="3600" b="1" dirty="0">
                <a:solidFill>
                  <a:schemeClr val="bg1"/>
                </a:solidFill>
              </a:rPr>
              <a:t>:</a:t>
            </a:r>
          </a:p>
          <a:p>
            <a:pPr>
              <a:buNone/>
            </a:pPr>
            <a:endParaRPr lang="en-IN" sz="1050" b="1" dirty="0">
              <a:solidFill>
                <a:schemeClr val="bg1"/>
              </a:solidFill>
            </a:endParaRPr>
          </a:p>
          <a:p>
            <a:pPr>
              <a:buFont typeface="Arial" panose="020B0604020202020204" pitchFamily="34" charset="0"/>
              <a:buChar char="•"/>
            </a:pPr>
            <a:r>
              <a:rPr lang="en-IN" sz="3200" b="1" dirty="0">
                <a:solidFill>
                  <a:schemeClr val="bg1"/>
                </a:solidFill>
              </a:rPr>
              <a:t>Slower than Symmetric Cryptography</a:t>
            </a:r>
            <a:r>
              <a:rPr lang="en-IN" sz="3200" dirty="0">
                <a:solidFill>
                  <a:schemeClr val="bg1"/>
                </a:solidFill>
              </a:rPr>
              <a:t> :-</a:t>
            </a:r>
            <a:r>
              <a:rPr lang="en-IN" sz="3200" spc="-150" dirty="0">
                <a:solidFill>
                  <a:schemeClr val="bg1"/>
                </a:solidFill>
              </a:rPr>
              <a:t> Computationally expensive due to complex algorithms.</a:t>
            </a:r>
          </a:p>
          <a:p>
            <a:pPr>
              <a:buFont typeface="Arial" panose="020B0604020202020204" pitchFamily="34" charset="0"/>
              <a:buChar char="•"/>
            </a:pPr>
            <a:r>
              <a:rPr lang="en-IN" sz="3200" b="1" dirty="0">
                <a:solidFill>
                  <a:schemeClr val="bg1"/>
                </a:solidFill>
              </a:rPr>
              <a:t>Key Size and Performance</a:t>
            </a:r>
            <a:r>
              <a:rPr lang="en-IN" sz="3200" dirty="0">
                <a:solidFill>
                  <a:schemeClr val="bg1"/>
                </a:solidFill>
              </a:rPr>
              <a:t> :- </a:t>
            </a:r>
            <a:r>
              <a:rPr lang="en-IN" sz="3200" spc="-150" dirty="0">
                <a:solidFill>
                  <a:schemeClr val="bg1"/>
                </a:solidFill>
              </a:rPr>
              <a:t>Requires larger keys for equivalent security compared to symmetric encryption.</a:t>
            </a:r>
          </a:p>
          <a:p>
            <a:pPr>
              <a:buFont typeface="Arial" panose="020B0604020202020204" pitchFamily="34" charset="0"/>
              <a:buChar char="•"/>
            </a:pPr>
            <a:r>
              <a:rPr lang="en-IN" sz="3200" b="1" dirty="0">
                <a:solidFill>
                  <a:schemeClr val="bg1"/>
                </a:solidFill>
              </a:rPr>
              <a:t>Not Ideal for Bulk Encryption</a:t>
            </a:r>
            <a:r>
              <a:rPr lang="en-IN" sz="3200" dirty="0">
                <a:solidFill>
                  <a:schemeClr val="bg1"/>
                </a:solidFill>
              </a:rPr>
              <a:t> :-</a:t>
            </a:r>
            <a:r>
              <a:rPr lang="en-IN" sz="3200" spc="-150" dirty="0">
                <a:solidFill>
                  <a:schemeClr val="bg1"/>
                </a:solidFill>
              </a:rPr>
              <a:t>Not efficient for encrypting large amounts of data directly; often used in hybrid systems.</a:t>
            </a:r>
          </a:p>
        </p:txBody>
      </p:sp>
    </p:spTree>
    <p:extLst>
      <p:ext uri="{BB962C8B-B14F-4D97-AF65-F5344CB8AC3E}">
        <p14:creationId xmlns:p14="http://schemas.microsoft.com/office/powerpoint/2010/main" val="2482890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extBox 1">
            <a:extLst>
              <a:ext uri="{FF2B5EF4-FFF2-40B4-BE49-F238E27FC236}">
                <a16:creationId xmlns:a16="http://schemas.microsoft.com/office/drawing/2014/main" id="{471BBA3B-8355-B5B0-6E22-83E6C4FEACDC}"/>
              </a:ext>
            </a:extLst>
          </p:cNvPr>
          <p:cNvSpPr txBox="1"/>
          <p:nvPr/>
        </p:nvSpPr>
        <p:spPr>
          <a:xfrm>
            <a:off x="845127" y="401781"/>
            <a:ext cx="10319825" cy="923330"/>
          </a:xfrm>
          <a:prstGeom prst="rect">
            <a:avLst/>
          </a:prstGeom>
          <a:noFill/>
        </p:spPr>
        <p:txBody>
          <a:bodyPr wrap="square" rtlCol="0">
            <a:spAutoFit/>
          </a:bodyPr>
          <a:lstStyle/>
          <a:p>
            <a:r>
              <a:rPr lang="en-US" sz="5400" dirty="0">
                <a:solidFill>
                  <a:schemeClr val="bg1"/>
                </a:solidFill>
                <a:latin typeface="Bodoni MT" panose="02070603080606020203" pitchFamily="18" charset="0"/>
              </a:rPr>
              <a:t>The Math behind the Encryption:</a:t>
            </a:r>
            <a:endParaRPr lang="en-IN" sz="5400" dirty="0">
              <a:solidFill>
                <a:schemeClr val="bg1"/>
              </a:solidFill>
              <a:latin typeface="Bodoni MT" panose="02070603080606020203" pitchFamily="18" charset="0"/>
            </a:endParaRPr>
          </a:p>
        </p:txBody>
      </p:sp>
      <p:sp>
        <p:nvSpPr>
          <p:cNvPr id="3" name="TextBox 2">
            <a:extLst>
              <a:ext uri="{FF2B5EF4-FFF2-40B4-BE49-F238E27FC236}">
                <a16:creationId xmlns:a16="http://schemas.microsoft.com/office/drawing/2014/main" id="{6B79CDD9-BD42-0415-730D-EDE0042A50A7}"/>
              </a:ext>
            </a:extLst>
          </p:cNvPr>
          <p:cNvSpPr txBox="1"/>
          <p:nvPr/>
        </p:nvSpPr>
        <p:spPr>
          <a:xfrm>
            <a:off x="96981" y="1828801"/>
            <a:ext cx="13630229" cy="523220"/>
          </a:xfrm>
          <a:prstGeom prst="rect">
            <a:avLst/>
          </a:prstGeom>
          <a:noFill/>
        </p:spPr>
        <p:txBody>
          <a:bodyPr wrap="square" rtlCol="0">
            <a:spAutoFit/>
          </a:bodyPr>
          <a:lstStyle/>
          <a:p>
            <a:r>
              <a:rPr lang="en-US" sz="2800" dirty="0">
                <a:solidFill>
                  <a:schemeClr val="bg1"/>
                </a:solidFill>
              </a:rPr>
              <a:t>There are two major algorithms that are used in asymmetric-cryptography :</a:t>
            </a:r>
            <a:endParaRPr lang="en-IN" sz="2800" dirty="0">
              <a:solidFill>
                <a:schemeClr val="bg1"/>
              </a:solidFill>
            </a:endParaRPr>
          </a:p>
        </p:txBody>
      </p:sp>
      <p:sp>
        <p:nvSpPr>
          <p:cNvPr id="4" name="TextBox 3">
            <a:extLst>
              <a:ext uri="{FF2B5EF4-FFF2-40B4-BE49-F238E27FC236}">
                <a16:creationId xmlns:a16="http://schemas.microsoft.com/office/drawing/2014/main" id="{50A89BBC-01B7-5744-BB0A-88774BDD200F}"/>
              </a:ext>
            </a:extLst>
          </p:cNvPr>
          <p:cNvSpPr txBox="1"/>
          <p:nvPr/>
        </p:nvSpPr>
        <p:spPr>
          <a:xfrm>
            <a:off x="1205345" y="3075709"/>
            <a:ext cx="8463120" cy="584775"/>
          </a:xfrm>
          <a:prstGeom prst="rect">
            <a:avLst/>
          </a:prstGeom>
          <a:noFill/>
        </p:spPr>
        <p:txBody>
          <a:bodyPr wrap="square" rtlCol="0">
            <a:spAutoFit/>
          </a:bodyPr>
          <a:lstStyle/>
          <a:p>
            <a:r>
              <a:rPr lang="en-IN" sz="3200" dirty="0">
                <a:solidFill>
                  <a:schemeClr val="bg1"/>
                </a:solidFill>
              </a:rPr>
              <a:t>RSA (Rivest-Shamir-Adleman) Algorithm</a:t>
            </a:r>
          </a:p>
        </p:txBody>
      </p:sp>
      <p:sp>
        <p:nvSpPr>
          <p:cNvPr id="5" name="TextBox 4">
            <a:extLst>
              <a:ext uri="{FF2B5EF4-FFF2-40B4-BE49-F238E27FC236}">
                <a16:creationId xmlns:a16="http://schemas.microsoft.com/office/drawing/2014/main" id="{F85BACE9-5E65-4F4E-F721-3685D5FCC304}"/>
              </a:ext>
            </a:extLst>
          </p:cNvPr>
          <p:cNvSpPr txBox="1"/>
          <p:nvPr/>
        </p:nvSpPr>
        <p:spPr>
          <a:xfrm>
            <a:off x="1205345" y="4655127"/>
            <a:ext cx="8672946" cy="584775"/>
          </a:xfrm>
          <a:prstGeom prst="rect">
            <a:avLst/>
          </a:prstGeom>
          <a:noFill/>
        </p:spPr>
        <p:txBody>
          <a:bodyPr wrap="square" rtlCol="0">
            <a:spAutoFit/>
          </a:bodyPr>
          <a:lstStyle/>
          <a:p>
            <a:r>
              <a:rPr lang="en-IN" sz="3200" dirty="0">
                <a:solidFill>
                  <a:schemeClr val="bg1"/>
                </a:solidFill>
              </a:rPr>
              <a:t>ECC (Elliptic Curve Cryptography) Algorithm</a:t>
            </a:r>
          </a:p>
        </p:txBody>
      </p:sp>
      <p:sp>
        <p:nvSpPr>
          <p:cNvPr id="6" name="TextBox 5">
            <a:extLst>
              <a:ext uri="{FF2B5EF4-FFF2-40B4-BE49-F238E27FC236}">
                <a16:creationId xmlns:a16="http://schemas.microsoft.com/office/drawing/2014/main" id="{F32EEB66-A0E9-7141-790E-1D45F52F1C4C}"/>
              </a:ext>
            </a:extLst>
          </p:cNvPr>
          <p:cNvSpPr txBox="1"/>
          <p:nvPr/>
        </p:nvSpPr>
        <p:spPr>
          <a:xfrm>
            <a:off x="1205345" y="8165811"/>
            <a:ext cx="15641782" cy="584775"/>
          </a:xfrm>
          <a:prstGeom prst="rect">
            <a:avLst/>
          </a:prstGeom>
          <a:noFill/>
        </p:spPr>
        <p:txBody>
          <a:bodyPr wrap="square" rtlCol="0">
            <a:spAutoFit/>
          </a:bodyPr>
          <a:lstStyle/>
          <a:p>
            <a:r>
              <a:rPr lang="en-US" sz="3200" dirty="0">
                <a:solidFill>
                  <a:schemeClr val="bg1"/>
                </a:solidFill>
              </a:rPr>
              <a:t>Generally, all these algorithms have a trap-door function in their respective methods</a:t>
            </a:r>
            <a:endParaRPr lang="en-IN" sz="32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4" name="TextBox 3">
            <a:extLst>
              <a:ext uri="{FF2B5EF4-FFF2-40B4-BE49-F238E27FC236}">
                <a16:creationId xmlns:a16="http://schemas.microsoft.com/office/drawing/2014/main" id="{50A89BBC-01B7-5744-BB0A-88774BDD200F}"/>
              </a:ext>
            </a:extLst>
          </p:cNvPr>
          <p:cNvSpPr txBox="1"/>
          <p:nvPr/>
        </p:nvSpPr>
        <p:spPr>
          <a:xfrm>
            <a:off x="290945" y="401782"/>
            <a:ext cx="9836728" cy="830997"/>
          </a:xfrm>
          <a:prstGeom prst="rect">
            <a:avLst/>
          </a:prstGeom>
          <a:noFill/>
        </p:spPr>
        <p:txBody>
          <a:bodyPr wrap="square" rtlCol="0">
            <a:spAutoFit/>
          </a:bodyPr>
          <a:lstStyle/>
          <a:p>
            <a:r>
              <a:rPr lang="en-IN" sz="4800" b="1" dirty="0">
                <a:solidFill>
                  <a:schemeClr val="bg1"/>
                </a:solidFill>
                <a:latin typeface="Bahnschrift SemiBold SemiConden" panose="020B0502040204020203" pitchFamily="34" charset="0"/>
              </a:rPr>
              <a:t>RSA</a:t>
            </a:r>
            <a:r>
              <a:rPr lang="en-IN" sz="4000" dirty="0">
                <a:solidFill>
                  <a:schemeClr val="bg1"/>
                </a:solidFill>
                <a:latin typeface="Bahnschrift SemiBold SemiConden" panose="020B0502040204020203" pitchFamily="34" charset="0"/>
              </a:rPr>
              <a:t> (</a:t>
            </a:r>
            <a:r>
              <a:rPr lang="en-IN" sz="4800" dirty="0">
                <a:solidFill>
                  <a:schemeClr val="bg1"/>
                </a:solidFill>
                <a:latin typeface="Bahnschrift SemiBold SemiConden" panose="020B0502040204020203" pitchFamily="34" charset="0"/>
              </a:rPr>
              <a:t>Rivest-Shamir-Adleman</a:t>
            </a:r>
            <a:r>
              <a:rPr lang="en-IN" sz="4000" dirty="0">
                <a:solidFill>
                  <a:schemeClr val="bg1"/>
                </a:solidFill>
                <a:latin typeface="Bahnschrift SemiBold SemiConden" panose="020B0502040204020203" pitchFamily="34" charset="0"/>
              </a:rPr>
              <a:t>) Algorithm</a:t>
            </a:r>
          </a:p>
        </p:txBody>
      </p:sp>
      <p:sp>
        <p:nvSpPr>
          <p:cNvPr id="5" name="TextBox 4">
            <a:extLst>
              <a:ext uri="{FF2B5EF4-FFF2-40B4-BE49-F238E27FC236}">
                <a16:creationId xmlns:a16="http://schemas.microsoft.com/office/drawing/2014/main" id="{6F80C765-71D4-F108-2D77-38C78BFC09BF}"/>
              </a:ext>
            </a:extLst>
          </p:cNvPr>
          <p:cNvSpPr txBox="1"/>
          <p:nvPr/>
        </p:nvSpPr>
        <p:spPr>
          <a:xfrm>
            <a:off x="1260764" y="1712287"/>
            <a:ext cx="16015855" cy="1738938"/>
          </a:xfrm>
          <a:prstGeom prst="rect">
            <a:avLst/>
          </a:prstGeom>
          <a:noFill/>
        </p:spPr>
        <p:txBody>
          <a:bodyPr wrap="square" rtlCol="0">
            <a:spAutoFit/>
          </a:bodyPr>
          <a:lstStyle/>
          <a:p>
            <a:pPr>
              <a:buNone/>
            </a:pPr>
            <a:r>
              <a:rPr lang="en-US" sz="2800" b="1" dirty="0">
                <a:solidFill>
                  <a:schemeClr val="bg1"/>
                </a:solidFill>
              </a:rPr>
              <a:t>RSA</a:t>
            </a:r>
            <a:r>
              <a:rPr lang="en-US" sz="2800" dirty="0">
                <a:solidFill>
                  <a:schemeClr val="bg1"/>
                </a:solidFill>
              </a:rPr>
              <a:t> is one of the most widely used </a:t>
            </a:r>
            <a:r>
              <a:rPr lang="en-US" sz="2800" b="1" dirty="0">
                <a:solidFill>
                  <a:schemeClr val="bg1"/>
                </a:solidFill>
              </a:rPr>
              <a:t>asymmetric encryption algorithms</a:t>
            </a:r>
            <a:r>
              <a:rPr lang="en-US" sz="2800" dirty="0">
                <a:solidFill>
                  <a:schemeClr val="bg1"/>
                </a:solidFill>
              </a:rPr>
              <a:t> that uses a </a:t>
            </a:r>
            <a:r>
              <a:rPr lang="en-US" sz="2800" b="1" dirty="0">
                <a:solidFill>
                  <a:schemeClr val="bg1"/>
                </a:solidFill>
              </a:rPr>
              <a:t>pair of  keys</a:t>
            </a:r>
            <a:r>
              <a:rPr lang="en-US" sz="2800" dirty="0">
                <a:solidFill>
                  <a:schemeClr val="bg1"/>
                </a:solidFill>
              </a:rPr>
              <a:t>:</a:t>
            </a:r>
          </a:p>
          <a:p>
            <a:pPr>
              <a:buNone/>
            </a:pPr>
            <a:endParaRPr lang="en-US" sz="1200" dirty="0">
              <a:solidFill>
                <a:schemeClr val="bg1"/>
              </a:solidFill>
            </a:endParaRPr>
          </a:p>
          <a:p>
            <a:pPr>
              <a:buFont typeface="Arial" panose="020B0604020202020204" pitchFamily="34" charset="0"/>
              <a:buChar char="•"/>
            </a:pPr>
            <a:r>
              <a:rPr lang="en-US" sz="2800" b="1" dirty="0">
                <a:solidFill>
                  <a:schemeClr val="bg1"/>
                </a:solidFill>
              </a:rPr>
              <a:t>Public Key</a:t>
            </a:r>
            <a:r>
              <a:rPr lang="en-US" sz="2800" dirty="0">
                <a:solidFill>
                  <a:schemeClr val="bg1"/>
                </a:solidFill>
              </a:rPr>
              <a:t>: Used to encrypt data (shared openly).</a:t>
            </a:r>
          </a:p>
          <a:p>
            <a:pPr>
              <a:buFont typeface="Arial" panose="020B0604020202020204" pitchFamily="34" charset="0"/>
              <a:buChar char="•"/>
            </a:pPr>
            <a:endParaRPr lang="en-US" sz="1100" dirty="0">
              <a:solidFill>
                <a:schemeClr val="bg1"/>
              </a:solidFill>
            </a:endParaRPr>
          </a:p>
          <a:p>
            <a:pPr>
              <a:buFont typeface="Arial" panose="020B0604020202020204" pitchFamily="34" charset="0"/>
              <a:buChar char="•"/>
            </a:pPr>
            <a:r>
              <a:rPr lang="en-US" sz="2800" b="1" dirty="0">
                <a:solidFill>
                  <a:schemeClr val="bg1"/>
                </a:solidFill>
              </a:rPr>
              <a:t>Private Key</a:t>
            </a:r>
            <a:r>
              <a:rPr lang="en-US" sz="2800" dirty="0">
                <a:solidFill>
                  <a:schemeClr val="bg1"/>
                </a:solidFill>
              </a:rPr>
              <a:t>: Used to decrypt data (kept secret)</a:t>
            </a:r>
          </a:p>
        </p:txBody>
      </p:sp>
      <p:sp>
        <p:nvSpPr>
          <p:cNvPr id="6" name="TextBox 5">
            <a:extLst>
              <a:ext uri="{FF2B5EF4-FFF2-40B4-BE49-F238E27FC236}">
                <a16:creationId xmlns:a16="http://schemas.microsoft.com/office/drawing/2014/main" id="{C721A3FE-C211-BAFC-E463-633671A0652C}"/>
              </a:ext>
            </a:extLst>
          </p:cNvPr>
          <p:cNvSpPr txBox="1"/>
          <p:nvPr/>
        </p:nvSpPr>
        <p:spPr>
          <a:xfrm>
            <a:off x="457200" y="3739269"/>
            <a:ext cx="14685818" cy="2808461"/>
          </a:xfrm>
          <a:prstGeom prst="rect">
            <a:avLst/>
          </a:prstGeom>
          <a:noFill/>
        </p:spPr>
        <p:txBody>
          <a:bodyPr wrap="square" rtlCol="0">
            <a:spAutoFit/>
          </a:bodyPr>
          <a:lstStyle/>
          <a:p>
            <a:pPr>
              <a:buNone/>
            </a:pPr>
            <a:r>
              <a:rPr lang="en-US" sz="3200" b="1" u="sng" dirty="0">
                <a:solidFill>
                  <a:schemeClr val="bg1"/>
                </a:solidFill>
              </a:rPr>
              <a:t>Key Generation</a:t>
            </a:r>
            <a:r>
              <a:rPr lang="en-US" sz="2800" u="sng" dirty="0">
                <a:solidFill>
                  <a:schemeClr val="bg1"/>
                </a:solidFill>
              </a:rPr>
              <a:t>:</a:t>
            </a:r>
          </a:p>
          <a:p>
            <a:pPr>
              <a:buNone/>
            </a:pPr>
            <a:endParaRPr lang="en-US" sz="1050" dirty="0">
              <a:solidFill>
                <a:schemeClr val="bg1"/>
              </a:solidFill>
            </a:endParaRPr>
          </a:p>
          <a:p>
            <a:pPr>
              <a:buFont typeface="Arial" panose="020B0604020202020204" pitchFamily="34" charset="0"/>
              <a:buChar char="•"/>
            </a:pPr>
            <a:r>
              <a:rPr lang="en-US" sz="2800" dirty="0">
                <a:solidFill>
                  <a:schemeClr val="bg1"/>
                </a:solidFill>
              </a:rPr>
              <a:t>Two large prime numbers </a:t>
            </a:r>
            <a:r>
              <a:rPr lang="en-US" sz="2800" dirty="0" err="1">
                <a:solidFill>
                  <a:schemeClr val="bg1"/>
                </a:solidFill>
              </a:rPr>
              <a:t>ppp</a:t>
            </a:r>
            <a:r>
              <a:rPr lang="en-US" sz="2800" dirty="0">
                <a:solidFill>
                  <a:schemeClr val="bg1"/>
                </a:solidFill>
              </a:rPr>
              <a:t> and </a:t>
            </a:r>
            <a:r>
              <a:rPr lang="en-US" sz="2800" dirty="0" err="1">
                <a:solidFill>
                  <a:schemeClr val="bg1"/>
                </a:solidFill>
              </a:rPr>
              <a:t>qqq</a:t>
            </a:r>
            <a:r>
              <a:rPr lang="en-US" sz="2800" dirty="0">
                <a:solidFill>
                  <a:schemeClr val="bg1"/>
                </a:solidFill>
              </a:rPr>
              <a:t> are chosen.</a:t>
            </a:r>
          </a:p>
          <a:p>
            <a:pPr>
              <a:buFont typeface="Arial" panose="020B0604020202020204" pitchFamily="34" charset="0"/>
              <a:buChar char="•"/>
            </a:pPr>
            <a:endParaRPr lang="en-US" sz="1100" dirty="0">
              <a:solidFill>
                <a:schemeClr val="bg1"/>
              </a:solidFill>
            </a:endParaRPr>
          </a:p>
          <a:p>
            <a:pPr>
              <a:buFont typeface="Arial" panose="020B0604020202020204" pitchFamily="34" charset="0"/>
              <a:buChar char="•"/>
            </a:pPr>
            <a:r>
              <a:rPr lang="en-US" sz="2800" dirty="0">
                <a:solidFill>
                  <a:schemeClr val="bg1"/>
                </a:solidFill>
              </a:rPr>
              <a:t>These numbers are multiplied to create the modulus N=</a:t>
            </a:r>
            <a:r>
              <a:rPr lang="en-US" sz="2800" dirty="0" err="1">
                <a:solidFill>
                  <a:schemeClr val="bg1"/>
                </a:solidFill>
              </a:rPr>
              <a:t>p×q</a:t>
            </a:r>
            <a:endParaRPr lang="en-US" sz="2800" dirty="0">
              <a:solidFill>
                <a:schemeClr val="bg1"/>
              </a:solidFill>
            </a:endParaRPr>
          </a:p>
          <a:p>
            <a:pPr>
              <a:buFont typeface="Arial" panose="020B0604020202020204" pitchFamily="34" charset="0"/>
              <a:buChar char="•"/>
            </a:pPr>
            <a:endParaRPr lang="en-US" sz="1100" dirty="0">
              <a:solidFill>
                <a:schemeClr val="bg1"/>
              </a:solidFill>
            </a:endParaRPr>
          </a:p>
          <a:p>
            <a:pPr>
              <a:buFont typeface="Arial" panose="020B0604020202020204" pitchFamily="34" charset="0"/>
              <a:buChar char="•"/>
            </a:pPr>
            <a:r>
              <a:rPr lang="en-US" sz="2800" dirty="0">
                <a:solidFill>
                  <a:schemeClr val="bg1"/>
                </a:solidFill>
              </a:rPr>
              <a:t>From this, the public key and private key are derived using number theory concepts like </a:t>
            </a:r>
            <a:r>
              <a:rPr lang="en-US" sz="2800" b="1" u="sng" dirty="0">
                <a:solidFill>
                  <a:schemeClr val="bg1"/>
                </a:solidFill>
              </a:rPr>
              <a:t>Euler's Totient Function</a:t>
            </a:r>
            <a:r>
              <a:rPr lang="en-US" sz="2800" u="sng" dirty="0">
                <a:solidFill>
                  <a:schemeClr val="bg1"/>
                </a:solidFill>
              </a:rPr>
              <a:t>.</a:t>
            </a:r>
          </a:p>
        </p:txBody>
      </p:sp>
      <p:sp>
        <p:nvSpPr>
          <p:cNvPr id="8" name="TextBox 7">
            <a:extLst>
              <a:ext uri="{FF2B5EF4-FFF2-40B4-BE49-F238E27FC236}">
                <a16:creationId xmlns:a16="http://schemas.microsoft.com/office/drawing/2014/main" id="{15E9391F-CDE7-DBD6-0469-E6672C97E4C4}"/>
              </a:ext>
            </a:extLst>
          </p:cNvPr>
          <p:cNvSpPr txBox="1"/>
          <p:nvPr/>
        </p:nvSpPr>
        <p:spPr>
          <a:xfrm>
            <a:off x="845127" y="7412183"/>
            <a:ext cx="3990109" cy="1054135"/>
          </a:xfrm>
          <a:prstGeom prst="rect">
            <a:avLst/>
          </a:prstGeom>
          <a:noFill/>
        </p:spPr>
        <p:txBody>
          <a:bodyPr wrap="square" rtlCol="0">
            <a:spAutoFit/>
          </a:bodyPr>
          <a:lstStyle/>
          <a:p>
            <a:pPr>
              <a:buNone/>
            </a:pPr>
            <a:r>
              <a:rPr lang="en-IN" sz="2800" dirty="0">
                <a:solidFill>
                  <a:schemeClr val="bg1"/>
                </a:solidFill>
              </a:rPr>
              <a:t>Encryption formula</a:t>
            </a:r>
            <a:r>
              <a:rPr lang="en-IN" sz="2400" dirty="0">
                <a:solidFill>
                  <a:schemeClr val="bg1"/>
                </a:solidFill>
              </a:rPr>
              <a:t>:</a:t>
            </a:r>
          </a:p>
          <a:p>
            <a:pPr>
              <a:buNone/>
            </a:pPr>
            <a:endParaRPr lang="en-IN" sz="1050" dirty="0">
              <a:solidFill>
                <a:schemeClr val="bg1"/>
              </a:solidFill>
            </a:endParaRPr>
          </a:p>
          <a:p>
            <a:pPr>
              <a:buNone/>
            </a:pPr>
            <a:r>
              <a:rPr lang="en-IN" sz="2400" dirty="0">
                <a:solidFill>
                  <a:schemeClr val="bg1"/>
                </a:solidFill>
              </a:rPr>
              <a:t>         C= (</a:t>
            </a:r>
            <a:r>
              <a:rPr lang="en-IN" sz="2400" dirty="0" err="1">
                <a:solidFill>
                  <a:schemeClr val="bg1"/>
                </a:solidFill>
              </a:rPr>
              <a:t>M^e</a:t>
            </a:r>
            <a:r>
              <a:rPr lang="en-IN" sz="2400" dirty="0">
                <a:solidFill>
                  <a:schemeClr val="bg1"/>
                </a:solidFill>
              </a:rPr>
              <a:t>) % N </a:t>
            </a:r>
          </a:p>
        </p:txBody>
      </p:sp>
      <p:sp>
        <p:nvSpPr>
          <p:cNvPr id="9" name="TextBox 8">
            <a:extLst>
              <a:ext uri="{FF2B5EF4-FFF2-40B4-BE49-F238E27FC236}">
                <a16:creationId xmlns:a16="http://schemas.microsoft.com/office/drawing/2014/main" id="{26808D81-B9F6-C004-2E1D-88BDB632A063}"/>
              </a:ext>
            </a:extLst>
          </p:cNvPr>
          <p:cNvSpPr txBox="1"/>
          <p:nvPr/>
        </p:nvSpPr>
        <p:spPr>
          <a:xfrm>
            <a:off x="11152909" y="7412182"/>
            <a:ext cx="3990109" cy="1054135"/>
          </a:xfrm>
          <a:prstGeom prst="rect">
            <a:avLst/>
          </a:prstGeom>
          <a:noFill/>
        </p:spPr>
        <p:txBody>
          <a:bodyPr wrap="square" rtlCol="0">
            <a:spAutoFit/>
          </a:bodyPr>
          <a:lstStyle/>
          <a:p>
            <a:pPr>
              <a:buNone/>
            </a:pPr>
            <a:r>
              <a:rPr lang="en-IN" sz="2800" dirty="0">
                <a:solidFill>
                  <a:schemeClr val="bg1"/>
                </a:solidFill>
              </a:rPr>
              <a:t>Decryption formula</a:t>
            </a:r>
            <a:r>
              <a:rPr lang="en-IN" sz="2400" dirty="0">
                <a:solidFill>
                  <a:schemeClr val="bg1"/>
                </a:solidFill>
              </a:rPr>
              <a:t>:</a:t>
            </a:r>
          </a:p>
          <a:p>
            <a:pPr>
              <a:buNone/>
            </a:pPr>
            <a:endParaRPr lang="en-IN" sz="1050" dirty="0">
              <a:solidFill>
                <a:schemeClr val="bg1"/>
              </a:solidFill>
            </a:endParaRPr>
          </a:p>
          <a:p>
            <a:pPr>
              <a:buNone/>
            </a:pPr>
            <a:r>
              <a:rPr lang="en-IN" sz="2400" dirty="0">
                <a:solidFill>
                  <a:schemeClr val="bg1"/>
                </a:solidFill>
              </a:rPr>
              <a:t>         M= (</a:t>
            </a:r>
            <a:r>
              <a:rPr lang="en-IN" sz="2400" dirty="0" err="1">
                <a:solidFill>
                  <a:schemeClr val="bg1"/>
                </a:solidFill>
              </a:rPr>
              <a:t>C^d</a:t>
            </a:r>
            <a:r>
              <a:rPr lang="en-IN" sz="2400" dirty="0">
                <a:solidFill>
                  <a:schemeClr val="bg1"/>
                </a:solidFill>
              </a:rPr>
              <a:t>) % N </a:t>
            </a:r>
          </a:p>
        </p:txBody>
      </p:sp>
      <p:sp>
        <p:nvSpPr>
          <p:cNvPr id="10" name="TextBox 9">
            <a:extLst>
              <a:ext uri="{FF2B5EF4-FFF2-40B4-BE49-F238E27FC236}">
                <a16:creationId xmlns:a16="http://schemas.microsoft.com/office/drawing/2014/main" id="{C3B85231-D664-EA51-FCDC-0F7D3B1E408E}"/>
              </a:ext>
            </a:extLst>
          </p:cNvPr>
          <p:cNvSpPr txBox="1"/>
          <p:nvPr/>
        </p:nvSpPr>
        <p:spPr>
          <a:xfrm>
            <a:off x="4322617" y="8574713"/>
            <a:ext cx="7093528" cy="1384995"/>
          </a:xfrm>
          <a:prstGeom prst="rect">
            <a:avLst/>
          </a:prstGeom>
          <a:noFill/>
        </p:spPr>
        <p:txBody>
          <a:bodyPr wrap="square" rtlCol="0">
            <a:spAutoFit/>
          </a:bodyPr>
          <a:lstStyle/>
          <a:p>
            <a:r>
              <a:rPr lang="en-US" sz="2800" dirty="0">
                <a:solidFill>
                  <a:schemeClr val="bg1"/>
                </a:solidFill>
              </a:rPr>
              <a:t>Where </a:t>
            </a:r>
          </a:p>
          <a:p>
            <a:r>
              <a:rPr lang="en-US" sz="2800" dirty="0">
                <a:solidFill>
                  <a:schemeClr val="bg1"/>
                </a:solidFill>
              </a:rPr>
              <a:t>   C=ciphertext | N = modulus</a:t>
            </a:r>
          </a:p>
          <a:p>
            <a:r>
              <a:rPr lang="en-US" sz="2800" dirty="0">
                <a:solidFill>
                  <a:schemeClr val="bg1"/>
                </a:solidFill>
              </a:rPr>
              <a:t>    e=public exponent | d=private exponent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a:extLst>
            <a:ext uri="{FF2B5EF4-FFF2-40B4-BE49-F238E27FC236}">
              <a16:creationId xmlns:a16="http://schemas.microsoft.com/office/drawing/2014/main" id="{8945FCB7-ABE8-2AC6-7163-FC9D0241D68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CFF5531-B24F-1B0C-5DBB-4FA7CED48AC5}"/>
              </a:ext>
            </a:extLst>
          </p:cNvPr>
          <p:cNvSpPr txBox="1"/>
          <p:nvPr/>
        </p:nvSpPr>
        <p:spPr>
          <a:xfrm>
            <a:off x="290944" y="401782"/>
            <a:ext cx="12372111" cy="830997"/>
          </a:xfrm>
          <a:prstGeom prst="rect">
            <a:avLst/>
          </a:prstGeom>
          <a:noFill/>
        </p:spPr>
        <p:txBody>
          <a:bodyPr wrap="square" rtlCol="0">
            <a:spAutoFit/>
          </a:bodyPr>
          <a:lstStyle/>
          <a:p>
            <a:r>
              <a:rPr lang="en-IN" sz="4800" dirty="0">
                <a:solidFill>
                  <a:schemeClr val="bg1"/>
                </a:solidFill>
              </a:rPr>
              <a:t>ECC(</a:t>
            </a:r>
            <a:r>
              <a:rPr lang="en-IN" sz="4800" dirty="0">
                <a:solidFill>
                  <a:schemeClr val="bg1"/>
                </a:solidFill>
                <a:latin typeface="Bahnschrift SemiBold SemiConden" panose="020B0502040204020203" pitchFamily="34" charset="0"/>
              </a:rPr>
              <a:t>Elliptic</a:t>
            </a:r>
            <a:r>
              <a:rPr lang="en-IN" sz="4800" dirty="0">
                <a:solidFill>
                  <a:schemeClr val="bg1"/>
                </a:solidFill>
              </a:rPr>
              <a:t> Curve Cryptography) Algorithm</a:t>
            </a:r>
          </a:p>
        </p:txBody>
      </p:sp>
      <p:sp>
        <p:nvSpPr>
          <p:cNvPr id="5" name="TextBox 4">
            <a:extLst>
              <a:ext uri="{FF2B5EF4-FFF2-40B4-BE49-F238E27FC236}">
                <a16:creationId xmlns:a16="http://schemas.microsoft.com/office/drawing/2014/main" id="{B83AB282-4FF6-F4D5-5EA6-3D08C8228F22}"/>
              </a:ext>
            </a:extLst>
          </p:cNvPr>
          <p:cNvSpPr txBox="1"/>
          <p:nvPr/>
        </p:nvSpPr>
        <p:spPr>
          <a:xfrm>
            <a:off x="886690" y="1443656"/>
            <a:ext cx="14796655" cy="1384995"/>
          </a:xfrm>
          <a:prstGeom prst="rect">
            <a:avLst/>
          </a:prstGeom>
          <a:noFill/>
        </p:spPr>
        <p:txBody>
          <a:bodyPr wrap="square" rtlCol="0">
            <a:spAutoFit/>
          </a:bodyPr>
          <a:lstStyle/>
          <a:p>
            <a:pPr>
              <a:buNone/>
            </a:pPr>
            <a:r>
              <a:rPr lang="en-US" sz="2800" dirty="0">
                <a:solidFill>
                  <a:schemeClr val="bg1"/>
                </a:solidFill>
              </a:rPr>
              <a:t>ECC (Elliptic Curve Cryptography) is an asymmetric encryption algorithm that uses the mathematics of elliptic curves to provide high security with smaller key sizes compared to other algorithms like RSA</a:t>
            </a:r>
          </a:p>
        </p:txBody>
      </p:sp>
      <p:sp>
        <p:nvSpPr>
          <p:cNvPr id="6" name="TextBox 5">
            <a:extLst>
              <a:ext uri="{FF2B5EF4-FFF2-40B4-BE49-F238E27FC236}">
                <a16:creationId xmlns:a16="http://schemas.microsoft.com/office/drawing/2014/main" id="{58DF276D-17B9-7765-EFC5-D2202D280CED}"/>
              </a:ext>
            </a:extLst>
          </p:cNvPr>
          <p:cNvSpPr txBox="1"/>
          <p:nvPr/>
        </p:nvSpPr>
        <p:spPr>
          <a:xfrm>
            <a:off x="1142999" y="3127788"/>
            <a:ext cx="15946582" cy="3854901"/>
          </a:xfrm>
          <a:prstGeom prst="rect">
            <a:avLst/>
          </a:prstGeom>
          <a:noFill/>
        </p:spPr>
        <p:txBody>
          <a:bodyPr wrap="square" rtlCol="0">
            <a:spAutoFit/>
          </a:bodyPr>
          <a:lstStyle/>
          <a:p>
            <a:pPr>
              <a:buNone/>
            </a:pPr>
            <a:r>
              <a:rPr lang="en-US" sz="3200" b="1" u="sng" dirty="0">
                <a:solidFill>
                  <a:schemeClr val="bg1"/>
                </a:solidFill>
              </a:rPr>
              <a:t>Key Generation</a:t>
            </a:r>
            <a:r>
              <a:rPr lang="en-US" sz="2800" u="sng" dirty="0">
                <a:solidFill>
                  <a:schemeClr val="bg1"/>
                </a:solidFill>
              </a:rPr>
              <a:t>:</a:t>
            </a: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r>
              <a:rPr lang="en-US" sz="2800" dirty="0">
                <a:solidFill>
                  <a:schemeClr val="bg1"/>
                </a:solidFill>
              </a:rPr>
              <a:t>ECC is based on the algebraic structure of </a:t>
            </a:r>
            <a:r>
              <a:rPr lang="en-US" sz="2800" b="1" dirty="0">
                <a:solidFill>
                  <a:schemeClr val="bg1"/>
                </a:solidFill>
              </a:rPr>
              <a:t>elliptic curves</a:t>
            </a:r>
            <a:r>
              <a:rPr lang="en-US" sz="2800" dirty="0">
                <a:solidFill>
                  <a:schemeClr val="bg1"/>
                </a:solidFill>
              </a:rPr>
              <a:t> over finite fields.</a:t>
            </a:r>
          </a:p>
          <a:p>
            <a:endParaRPr lang="en-US" sz="1050" dirty="0">
              <a:solidFill>
                <a:schemeClr val="bg1"/>
              </a:solidFill>
            </a:endParaRPr>
          </a:p>
          <a:p>
            <a:pPr>
              <a:buFont typeface="Arial" panose="020B0604020202020204" pitchFamily="34" charset="0"/>
              <a:buChar char="•"/>
            </a:pPr>
            <a:r>
              <a:rPr lang="en-US" sz="2800" dirty="0">
                <a:solidFill>
                  <a:schemeClr val="bg1"/>
                </a:solidFill>
              </a:rPr>
              <a:t>The curve is defined by an equation: </a:t>
            </a:r>
          </a:p>
          <a:p>
            <a:pPr>
              <a:buFont typeface="Arial" panose="020B0604020202020204" pitchFamily="34" charset="0"/>
              <a:buChar char="•"/>
            </a:pPr>
            <a:r>
              <a:rPr lang="en-US" sz="2800" dirty="0">
                <a:solidFill>
                  <a:schemeClr val="bg1"/>
                </a:solidFill>
              </a:rPr>
              <a:t>                                                 </a:t>
            </a:r>
            <a:r>
              <a:rPr lang="en-IN" sz="3600" dirty="0">
                <a:solidFill>
                  <a:schemeClr val="bg1"/>
                </a:solidFill>
                <a:latin typeface="Baskerville Old Face" panose="02020602080505020303" pitchFamily="18" charset="0"/>
              </a:rPr>
              <a:t>y^2=x^3+ax+b</a:t>
            </a:r>
            <a:endParaRPr lang="en-US" sz="2800" dirty="0">
              <a:solidFill>
                <a:schemeClr val="bg1"/>
              </a:solidFill>
              <a:latin typeface="Baskerville Old Face" panose="02020602080505020303" pitchFamily="18" charset="0"/>
            </a:endParaRPr>
          </a:p>
          <a:p>
            <a:pPr>
              <a:buFont typeface="Arial" panose="020B0604020202020204" pitchFamily="34" charset="0"/>
              <a:buChar char="•"/>
            </a:pPr>
            <a:r>
              <a:rPr lang="en-US" sz="2800" dirty="0">
                <a:solidFill>
                  <a:schemeClr val="bg1"/>
                </a:solidFill>
              </a:rPr>
              <a:t>where a and b are constants, and the curve’s points satisfy this equation</a:t>
            </a:r>
          </a:p>
          <a:p>
            <a:pPr>
              <a:buFont typeface="Arial" panose="020B0604020202020204" pitchFamily="34" charset="0"/>
              <a:buChar char="•"/>
            </a:pPr>
            <a:endParaRPr lang="en-US" sz="1200" dirty="0">
              <a:solidFill>
                <a:schemeClr val="bg1"/>
              </a:solidFill>
            </a:endParaRPr>
          </a:p>
          <a:p>
            <a:r>
              <a:rPr lang="en-US" sz="2800" dirty="0">
                <a:solidFill>
                  <a:schemeClr val="bg1"/>
                </a:solidFill>
              </a:rPr>
              <a:t>A </a:t>
            </a:r>
            <a:r>
              <a:rPr lang="en-US" sz="2800" b="1" dirty="0">
                <a:solidFill>
                  <a:schemeClr val="bg1"/>
                </a:solidFill>
              </a:rPr>
              <a:t>private key</a:t>
            </a:r>
            <a:r>
              <a:rPr lang="en-US" sz="2800" dirty="0">
                <a:solidFill>
                  <a:schemeClr val="bg1"/>
                </a:solidFill>
              </a:rPr>
              <a:t> is a random number, and the </a:t>
            </a:r>
            <a:r>
              <a:rPr lang="en-US" sz="2800" b="1" dirty="0">
                <a:solidFill>
                  <a:schemeClr val="bg1"/>
                </a:solidFill>
              </a:rPr>
              <a:t>public key</a:t>
            </a:r>
            <a:r>
              <a:rPr lang="en-US" sz="2800" dirty="0">
                <a:solidFill>
                  <a:schemeClr val="bg1"/>
                </a:solidFill>
              </a:rPr>
              <a:t> is a point on the elliptic curve, generated by multiplying the base point (a known point on the curve) by the private key.</a:t>
            </a:r>
            <a:endParaRPr lang="en-US" sz="1050" dirty="0">
              <a:solidFill>
                <a:schemeClr val="bg1"/>
              </a:solidFill>
            </a:endParaRPr>
          </a:p>
        </p:txBody>
      </p:sp>
      <p:sp>
        <p:nvSpPr>
          <p:cNvPr id="2" name="TextBox 1">
            <a:extLst>
              <a:ext uri="{FF2B5EF4-FFF2-40B4-BE49-F238E27FC236}">
                <a16:creationId xmlns:a16="http://schemas.microsoft.com/office/drawing/2014/main" id="{8AA21CD0-D25F-F961-CCF7-9514C8E6F5FF}"/>
              </a:ext>
            </a:extLst>
          </p:cNvPr>
          <p:cNvSpPr txBox="1"/>
          <p:nvPr/>
        </p:nvSpPr>
        <p:spPr>
          <a:xfrm>
            <a:off x="886690" y="7281826"/>
            <a:ext cx="17207344" cy="1661993"/>
          </a:xfrm>
          <a:prstGeom prst="rect">
            <a:avLst/>
          </a:prstGeom>
          <a:noFill/>
        </p:spPr>
        <p:txBody>
          <a:bodyPr wrap="square" rtlCol="0">
            <a:spAutoFit/>
          </a:bodyPr>
          <a:lstStyle/>
          <a:p>
            <a:pPr>
              <a:buNone/>
            </a:pPr>
            <a:r>
              <a:rPr lang="en-US" sz="3200" b="1" dirty="0">
                <a:solidFill>
                  <a:schemeClr val="bg1"/>
                </a:solidFill>
              </a:rPr>
              <a:t>Encryption</a:t>
            </a:r>
            <a:r>
              <a:rPr lang="en-US" sz="3200" dirty="0">
                <a:solidFill>
                  <a:schemeClr val="bg1"/>
                </a:solidFill>
              </a:rPr>
              <a:t>:</a:t>
            </a:r>
          </a:p>
          <a:p>
            <a:pPr>
              <a:buNone/>
            </a:pPr>
            <a:endParaRPr lang="en-US" sz="1100" dirty="0">
              <a:solidFill>
                <a:schemeClr val="bg1"/>
              </a:solidFill>
            </a:endParaRPr>
          </a:p>
          <a:p>
            <a:pPr>
              <a:buFont typeface="Arial" panose="020B0604020202020204" pitchFamily="34" charset="0"/>
              <a:buChar char="•"/>
            </a:pPr>
            <a:r>
              <a:rPr lang="en-US" sz="2400" dirty="0">
                <a:solidFill>
                  <a:schemeClr val="bg1"/>
                </a:solidFill>
              </a:rPr>
              <a:t>The sender uses the recipient's </a:t>
            </a:r>
            <a:r>
              <a:rPr lang="en-US" sz="2400" b="1" dirty="0">
                <a:solidFill>
                  <a:schemeClr val="bg1"/>
                </a:solidFill>
              </a:rPr>
              <a:t>public key</a:t>
            </a:r>
            <a:r>
              <a:rPr lang="en-US" sz="2400" dirty="0">
                <a:solidFill>
                  <a:schemeClr val="bg1"/>
                </a:solidFill>
              </a:rPr>
              <a:t> to encrypt the message.</a:t>
            </a:r>
          </a:p>
          <a:p>
            <a:pPr>
              <a:buFont typeface="Arial" panose="020B0604020202020204" pitchFamily="34" charset="0"/>
              <a:buChar char="•"/>
            </a:pPr>
            <a:endParaRPr lang="en-US" sz="1100" dirty="0">
              <a:solidFill>
                <a:schemeClr val="bg1"/>
              </a:solidFill>
            </a:endParaRPr>
          </a:p>
          <a:p>
            <a:pPr>
              <a:buFont typeface="Arial" panose="020B0604020202020204" pitchFamily="34" charset="0"/>
              <a:buChar char="•"/>
            </a:pPr>
            <a:r>
              <a:rPr lang="en-US" sz="2400" dirty="0">
                <a:solidFill>
                  <a:schemeClr val="bg1"/>
                </a:solidFill>
              </a:rPr>
              <a:t>ECC relies on the </a:t>
            </a:r>
            <a:r>
              <a:rPr lang="en-US" sz="2400" b="1" dirty="0">
                <a:solidFill>
                  <a:schemeClr val="bg1"/>
                </a:solidFill>
              </a:rPr>
              <a:t>Elliptic Curve Discrete Logarithm Problem (ECDLP)</a:t>
            </a:r>
            <a:r>
              <a:rPr lang="en-US" sz="2400" dirty="0">
                <a:solidFill>
                  <a:schemeClr val="bg1"/>
                </a:solidFill>
              </a:rPr>
              <a:t>, which is hard to solve without the private key</a:t>
            </a:r>
          </a:p>
        </p:txBody>
      </p:sp>
    </p:spTree>
    <p:extLst>
      <p:ext uri="{BB962C8B-B14F-4D97-AF65-F5344CB8AC3E}">
        <p14:creationId xmlns:p14="http://schemas.microsoft.com/office/powerpoint/2010/main" val="613700677"/>
      </p:ext>
    </p:extLst>
  </p:cSld>
  <p:clrMapOvr>
    <a:masterClrMapping/>
  </p:clrMapOvr>
</p:sld>
</file>

<file path=ppt/theme/theme1.xml><?xml version="1.0" encoding="utf-8"?>
<a:theme xmlns:a="http://schemas.openxmlformats.org/drawingml/2006/main" name="Blockchain Cryptocurrency Investment ">
  <a:themeElements>
    <a:clrScheme name="Office">
      <a:dk1>
        <a:srgbClr val="000000"/>
      </a:dk1>
      <a:lt1>
        <a:srgbClr val="FFFFFF"/>
      </a:lt1>
      <a:dk2>
        <a:srgbClr val="888888"/>
      </a:dk2>
      <a:lt2>
        <a:srgbClr val="D9C05A"/>
      </a:lt2>
      <a:accent1>
        <a:srgbClr val="888888"/>
      </a:accent1>
      <a:accent2>
        <a:srgbClr val="D9C05A"/>
      </a:accent2>
      <a:accent3>
        <a:srgbClr val="888888"/>
      </a:accent3>
      <a:accent4>
        <a:srgbClr val="D9C05A"/>
      </a:accent4>
      <a:accent5>
        <a:srgbClr val="888888"/>
      </a:accent5>
      <a:accent6>
        <a:srgbClr val="D9C05A"/>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EEE7680-1CC4-4674-9046-E85AEAB259F7}">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641</TotalTime>
  <Words>2253</Words>
  <Application>Microsoft Office PowerPoint</Application>
  <PresentationFormat>Custom</PresentationFormat>
  <Paragraphs>190</Paragraphs>
  <Slides>26</Slides>
  <Notes>26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Bahnschrift SemiBold</vt:lpstr>
      <vt:lpstr>Calibri</vt:lpstr>
      <vt:lpstr>Bahnschrift SemiBold SemiConden</vt:lpstr>
      <vt:lpstr>Microsoft YaHei</vt:lpstr>
      <vt:lpstr>Oswald</vt:lpstr>
      <vt:lpstr>Bodoni MT</vt:lpstr>
      <vt:lpstr>Montserrat</vt:lpstr>
      <vt:lpstr>Bahnschrift Light Condensed</vt:lpstr>
      <vt:lpstr>Cambria Math</vt:lpstr>
      <vt:lpstr>Baskerville Old Face</vt:lpstr>
      <vt:lpstr>Arial</vt:lpstr>
      <vt:lpstr>Blockchain Cryptocurrency Investment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Ramagiri Sathwik</cp:lastModifiedBy>
  <cp:revision>12</cp:revision>
  <dcterms:modified xsi:type="dcterms:W3CDTF">2025-03-30T15:39:06Z</dcterms:modified>
</cp:coreProperties>
</file>